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3" r:id="rId6"/>
    <p:sldId id="276" r:id="rId7"/>
    <p:sldId id="265" r:id="rId8"/>
    <p:sldId id="269" r:id="rId9"/>
    <p:sldId id="266" r:id="rId10"/>
    <p:sldId id="26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беременных в стационар в течение суток после отказа в госпитализации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2.128019323671497E-2"/>
          <c:y val="5.83728499142102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342590748746903"/>
          <c:y val="0.20219367402629104"/>
          <c:w val="0.53753153871814285"/>
          <c:h val="0.57109837487823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 -0,7%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643-40CD-8609-FA93FD82CABF}"/>
              </c:ext>
            </c:extLst>
          </c:dPt>
          <c:cat>
            <c:strRef>
              <c:f>Лист1!$A$2:$A$5</c:f>
              <c:strCache>
                <c:ptCount val="1"/>
                <c:pt idx="0">
                  <c:v>поступление беременных женщин, в стационар в течение суток после отказа в госпитализации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%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3-40CD-8609-FA93FD82CA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 - 0,9%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поступление беременных женщин, в стационар в течение суток после отказа в госпитализации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3-40CD-8609-FA93FD82CA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порог - 0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поступление беременных женщин, в стационар в течение суток после отказа в госпитализации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43-40CD-8609-FA93FD82C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3099048"/>
        <c:axId val="403096424"/>
        <c:axId val="389608808"/>
      </c:bar3DChart>
      <c:catAx>
        <c:axId val="403099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3096424"/>
        <c:crosses val="autoZero"/>
        <c:auto val="1"/>
        <c:lblAlgn val="ctr"/>
        <c:lblOffset val="100"/>
        <c:noMultiLvlLbl val="0"/>
      </c:catAx>
      <c:valAx>
        <c:axId val="40309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3099048"/>
        <c:crosses val="autoZero"/>
        <c:crossBetween val="between"/>
      </c:valAx>
      <c:serAx>
        <c:axId val="389608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40309642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r>
              <a:rPr lang="ru-RU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экстренных кесаревых сечений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862987603522506E-2"/>
          <c:y val="0.16164180030956962"/>
          <c:w val="0.87748812750549465"/>
          <c:h val="0.51395065708455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2023г. -48%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Показатель экстренных кесаревых сечений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E-48BE-9FE9-E738998B63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 - 50,3%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Показатель экстренных кесаревых сечений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9E-48BE-9FE9-E738998B63A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пороговое значение 20%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Показатель экстренных кесаревых сечений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9E-48BE-9FE9-E738998B6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198856"/>
        <c:axId val="408503976"/>
        <c:axId val="389593688"/>
      </c:bar3DChart>
      <c:catAx>
        <c:axId val="362198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8503976"/>
        <c:crosses val="autoZero"/>
        <c:auto val="1"/>
        <c:lblAlgn val="ctr"/>
        <c:lblOffset val="100"/>
        <c:noMultiLvlLbl val="0"/>
      </c:catAx>
      <c:valAx>
        <c:axId val="40850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198856"/>
        <c:crosses val="autoZero"/>
        <c:crossBetween val="between"/>
      </c:valAx>
      <c:serAx>
        <c:axId val="389593688"/>
        <c:scaling>
          <c:orientation val="minMax"/>
        </c:scaling>
        <c:delete val="1"/>
        <c:axPos val="b"/>
        <c:majorTickMark val="none"/>
        <c:minorTickMark val="none"/>
        <c:tickLblPos val="nextTo"/>
        <c:crossAx val="40850397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травматизма новорожденного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17220130092434E-2"/>
          <c:y val="0.13727846469292893"/>
          <c:w val="0.92712731560728801"/>
          <c:h val="0.659056823441433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 - 0,2%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0C1-409B-BF02-0B13E8CE788A}"/>
              </c:ext>
            </c:extLst>
          </c:dPt>
          <c:cat>
            <c:strRef>
              <c:f>Лист1!$A$2:$A$5</c:f>
              <c:strCache>
                <c:ptCount val="1"/>
                <c:pt idx="0">
                  <c:v>Показатель травматизма новорожденных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C1-409B-BF02-0B13E8CE78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 - 0,2%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Показатель травматизма новорожденных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C1-409B-BF02-0B13E8CE78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пороговое значение - 0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Показатель травматизма новорожденных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C1-409B-BF02-0B13E8CE7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152760"/>
        <c:axId val="407155056"/>
        <c:axId val="389578928"/>
      </c:bar3DChart>
      <c:catAx>
        <c:axId val="407152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7155056"/>
        <c:crosses val="autoZero"/>
        <c:auto val="1"/>
        <c:lblAlgn val="ctr"/>
        <c:lblOffset val="100"/>
        <c:noMultiLvlLbl val="0"/>
      </c:catAx>
      <c:valAx>
        <c:axId val="40715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152760"/>
        <c:crosses val="autoZero"/>
        <c:crossBetween val="between"/>
      </c:valAx>
      <c:serAx>
        <c:axId val="389578928"/>
        <c:scaling>
          <c:orientation val="minMax"/>
        </c:scaling>
        <c:delete val="1"/>
        <c:axPos val="b"/>
        <c:majorTickMark val="none"/>
        <c:minorTickMark val="none"/>
        <c:tickLblPos val="nextTo"/>
        <c:crossAx val="407155056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5442324075846223E-2"/>
          <c:w val="1"/>
          <c:h val="0.81976228517332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Показания к операции</c:v>
                </c:pt>
              </c:strCache>
            </c:strRef>
          </c:tx>
          <c:explosion val="4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3F-4110-8BC2-C423FEB85C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3F-4110-8BC2-C423FEB85C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03F-4110-8BC2-C423FEB85C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03F-4110-8BC2-C423FEB85C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03F-4110-8BC2-C423FEB85C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03F-4110-8BC2-C423FEB85C0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03F-4110-8BC2-C423FEB85C0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03F-4110-8BC2-C423FEB85C0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03F-4110-8BC2-C423FEB85C0C}"/>
              </c:ext>
            </c:extLst>
          </c:dPt>
          <c:cat>
            <c:strRef>
              <c:f>Лист1!$A$2:$A$10</c:f>
              <c:strCache>
                <c:ptCount val="9"/>
                <c:pt idx="0">
                  <c:v>Рубец на матке - 39%</c:v>
                </c:pt>
                <c:pt idx="1">
                  <c:v>Обструкция родов - 13%</c:v>
                </c:pt>
                <c:pt idx="2">
                  <c:v>неправильное положение плода - 15,7%</c:v>
                </c:pt>
                <c:pt idx="3">
                  <c:v>Угрожающее состояние плода - 8,7%</c:v>
                </c:pt>
                <c:pt idx="4">
                  <c:v>Безэффективность индукции - 7,7%</c:v>
                </c:pt>
                <c:pt idx="5">
                  <c:v>ПОНРП - 3,7%</c:v>
                </c:pt>
                <c:pt idx="6">
                  <c:v>Симфизит - 3,2%</c:v>
                </c:pt>
                <c:pt idx="7">
                  <c:v>Слабость - 2,2%</c:v>
                </c:pt>
                <c:pt idx="8">
                  <c:v>Другие - 6,8%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0.39</c:v>
                </c:pt>
                <c:pt idx="1">
                  <c:v>0.13</c:v>
                </c:pt>
                <c:pt idx="2" formatCode="0.00%">
                  <c:v>0.157</c:v>
                </c:pt>
                <c:pt idx="3" formatCode="0.00%">
                  <c:v>8.6999999999999994E-2</c:v>
                </c:pt>
                <c:pt idx="4" formatCode="0.00%">
                  <c:v>7.6999999999999999E-2</c:v>
                </c:pt>
                <c:pt idx="5" formatCode="0.00%">
                  <c:v>3.6999999999999998E-2</c:v>
                </c:pt>
                <c:pt idx="6" formatCode="0.00%">
                  <c:v>3.2000000000000001E-2</c:v>
                </c:pt>
                <c:pt idx="7" formatCode="0.00%">
                  <c:v>2.1999999999999999E-2</c:v>
                </c:pt>
                <c:pt idx="8" formatCode="0.00%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3-4F40-A466-EFB02F97A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МЦБП 1 - 64,0%</c:v>
                </c:pt>
                <c:pt idx="1">
                  <c:v>МЦБП 2 - 65,2%</c:v>
                </c:pt>
                <c:pt idx="2">
                  <c:v>МЦБП 3 -  67,4%</c:v>
                </c:pt>
                <c:pt idx="3">
                  <c:v>МЦБП 4 - 71,9%</c:v>
                </c:pt>
                <c:pt idx="4">
                  <c:v>МЦБП 5 - 70,7%</c:v>
                </c:pt>
                <c:pt idx="5">
                  <c:v>МЦБП 6 - 65,4%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0.64</c:v>
                </c:pt>
                <c:pt idx="1">
                  <c:v>0.65200000000000002</c:v>
                </c:pt>
                <c:pt idx="2">
                  <c:v>0.67400000000000004</c:v>
                </c:pt>
                <c:pt idx="3" formatCode="0%">
                  <c:v>0.71899999999999997</c:v>
                </c:pt>
                <c:pt idx="4">
                  <c:v>0.70699999999999996</c:v>
                </c:pt>
                <c:pt idx="5" formatCode="0%">
                  <c:v>0.65400000000000003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0-4E93-9DA7-151CFD8D43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пороговое значение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МЦБП 1 - 64,0%</c:v>
                </c:pt>
                <c:pt idx="1">
                  <c:v>МЦБП 2 - 65,2%</c:v>
                </c:pt>
                <c:pt idx="2">
                  <c:v>МЦБП 3 -  67,4%</c:v>
                </c:pt>
                <c:pt idx="3">
                  <c:v>МЦБП 4 - 71,9%</c:v>
                </c:pt>
                <c:pt idx="4">
                  <c:v>МЦБП 5 - 70,7%</c:v>
                </c:pt>
                <c:pt idx="5">
                  <c:v>МЦБП 6 - 65,4%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10-4E93-9DA7-151CFD8D4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3177784"/>
        <c:axId val="473178768"/>
        <c:axId val="468687856"/>
      </c:bar3DChart>
      <c:catAx>
        <c:axId val="473177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178768"/>
        <c:crosses val="autoZero"/>
        <c:auto val="1"/>
        <c:lblAlgn val="ctr"/>
        <c:lblOffset val="100"/>
        <c:noMultiLvlLbl val="0"/>
      </c:catAx>
      <c:valAx>
        <c:axId val="47317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177784"/>
        <c:crosses val="autoZero"/>
        <c:crossBetween val="between"/>
      </c:valAx>
      <c:serAx>
        <c:axId val="468687856"/>
        <c:scaling>
          <c:orientation val="minMax"/>
        </c:scaling>
        <c:delete val="1"/>
        <c:axPos val="b"/>
        <c:majorTickMark val="none"/>
        <c:minorTickMark val="none"/>
        <c:tickLblPos val="nextTo"/>
        <c:crossAx val="47317876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0.70635</cdr:x>
      <cdr:y>0.06962</cdr:y>
    </cdr:from>
    <cdr:to>
      <cdr:x>0.8254</cdr:x>
      <cdr:y>0.08147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81800" y="335573"/>
          <a:ext cx="1143000" cy="57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0.76786</cdr:x>
      <cdr:y>0.19414</cdr:y>
    </cdr:from>
    <cdr:to>
      <cdr:x>0.98611</cdr:x>
      <cdr:y>0.25886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72350" y="1020466"/>
          <a:ext cx="2095500" cy="340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убец  на матке – 39%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0.63294</cdr:x>
      <cdr:y>0.77524</cdr:y>
    </cdr:from>
    <cdr:to>
      <cdr:x>0.88492</cdr:x>
      <cdr:y>0.87034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76984" y="4157297"/>
          <a:ext cx="2419310" cy="509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бструкция родов – 13%</a:t>
          </a:r>
          <a:endParaRPr lang="en-US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0.01091</cdr:x>
      <cdr:y>0.77688</cdr:y>
    </cdr:from>
    <cdr:to>
      <cdr:x>0.4246</cdr:x>
      <cdr:y>0.82443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749" y="4166089"/>
          <a:ext cx="3971921" cy="254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еправильное положение плода – 15,7%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0.41317</cdr:y>
    </cdr:from>
    <cdr:to>
      <cdr:x>0.37103</cdr:x>
      <cdr:y>0.51455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2215662"/>
          <a:ext cx="3811349" cy="543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гроза состоянию плода – 8,7%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9.73487E-8</cdr:x>
      <cdr:y>0.29348</cdr:y>
    </cdr:from>
    <cdr:to>
      <cdr:x>0.32738</cdr:x>
      <cdr:y>0.34595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1573823"/>
          <a:ext cx="3362960" cy="28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безэффективность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ндукции – 7.7%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0.13194</cdr:x>
      <cdr:y>0.14316</cdr:y>
    </cdr:from>
    <cdr:to>
      <cdr:x>0.31845</cdr:x>
      <cdr:y>0.18846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66826" y="752474"/>
          <a:ext cx="17907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ПОНРП – 3,7%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0.1627</cdr:x>
      <cdr:y>0.09242</cdr:y>
    </cdr:from>
    <cdr:to>
      <cdr:x>0.43552</cdr:x>
      <cdr:y>0.14316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562100" y="485775"/>
          <a:ext cx="26193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имфизит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3,2%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0.28075</cdr:x>
      <cdr:y>0.04614</cdr:y>
    </cdr:from>
    <cdr:to>
      <cdr:x>0.43552</cdr:x>
      <cdr:y>0.12866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95576" y="242521"/>
          <a:ext cx="1485900" cy="433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лабость -2.2%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0.46528</cdr:x>
      <cdr:y>0.08879</cdr:y>
    </cdr:from>
    <cdr:to>
      <cdr:x>0.55258</cdr:x>
      <cdr:y>0.15584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67225" y="466725"/>
          <a:ext cx="838200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0.46131</cdr:x>
      <cdr:y>0.04614</cdr:y>
    </cdr:from>
    <cdr:to>
      <cdr:x>0.61706</cdr:x>
      <cdr:y>0.14135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429124" y="242521"/>
          <a:ext cx="1495425" cy="500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ругие – 6,8%</a:t>
          </a:r>
          <a:endParaRPr lang="en-US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40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03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677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3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87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23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7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50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5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1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13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4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618FFD-05D5-4751-9F65-5B5C02F86DC8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0F2F93-6D7F-4321-809E-F7F98D2D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по достижению индикаторов за 9 месяцев 2023 года.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defTabSz="685800">
              <a:spcAft>
                <a:spcPts val="0"/>
              </a:spcAft>
              <a:buClr>
                <a:srgbClr val="5B9BD5"/>
              </a:buClr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контроля качества ГКП на ПХВ</a:t>
            </a:r>
          </a:p>
          <a:p>
            <a:pPr algn="r" defTabSz="685800">
              <a:spcAft>
                <a:spcPts val="0"/>
              </a:spcAft>
              <a:buClr>
                <a:srgbClr val="5B9BD5"/>
              </a:buClr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«Городской родильный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дом»УЗ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Шымкент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4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91308"/>
            <a:ext cx="9601196" cy="896815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достигнутые индикаторы по МЦБП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467809"/>
              </p:ext>
            </p:extLst>
          </p:nvPr>
        </p:nvGraphicFramePr>
        <p:xfrm>
          <a:off x="1295400" y="1591409"/>
          <a:ext cx="9601200" cy="428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02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29763"/>
            <a:ext cx="9601196" cy="76493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достижения индикаторов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МЦБП-6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94693"/>
            <a:ext cx="9601196" cy="4381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для достижения индикаторов: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Неукоснительное соблюдение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МЦБП- 6 персоналом             ГРД.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персоналом (планирование обучения)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трейсеров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(регулярно)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знаний путем тестирования и опроса (1 раз в квартал)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соблюдения МЦБП-6.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3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469"/>
            <a:ext cx="10515600" cy="3165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индикаторы 9 месяцев 2023 года.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51179"/>
              </p:ext>
            </p:extLst>
          </p:nvPr>
        </p:nvGraphicFramePr>
        <p:xfrm>
          <a:off x="351691" y="465994"/>
          <a:ext cx="11570678" cy="614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361">
                  <a:extLst>
                    <a:ext uri="{9D8B030D-6E8A-4147-A177-3AD203B41FA5}">
                      <a16:colId xmlns:a16="http://schemas.microsoft.com/office/drawing/2014/main" val="2116626144"/>
                    </a:ext>
                  </a:extLst>
                </a:gridCol>
                <a:gridCol w="5643271">
                  <a:extLst>
                    <a:ext uri="{9D8B030D-6E8A-4147-A177-3AD203B41FA5}">
                      <a16:colId xmlns:a16="http://schemas.microsoft.com/office/drawing/2014/main" val="363938220"/>
                    </a:ext>
                  </a:extLst>
                </a:gridCol>
                <a:gridCol w="2417885">
                  <a:extLst>
                    <a:ext uri="{9D8B030D-6E8A-4147-A177-3AD203B41FA5}">
                      <a16:colId xmlns:a16="http://schemas.microsoft.com/office/drawing/2014/main" val="176603663"/>
                    </a:ext>
                  </a:extLst>
                </a:gridCol>
                <a:gridCol w="2787161">
                  <a:extLst>
                    <a:ext uri="{9D8B030D-6E8A-4147-A177-3AD203B41FA5}">
                      <a16:colId xmlns:a16="http://schemas.microsoft.com/office/drawing/2014/main" val="694764353"/>
                    </a:ext>
                  </a:extLst>
                </a:gridCol>
              </a:tblGrid>
              <a:tr h="5077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индикаторов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Пороговое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Фактический показатель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86242"/>
                  </a:ext>
                </a:extLst>
              </a:tr>
              <a:tr h="333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летальности при плановой госпитализации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48191"/>
                  </a:ext>
                </a:extLst>
              </a:tr>
              <a:tr h="333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досуточной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летальности в стационаре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0562245"/>
                  </a:ext>
                </a:extLst>
              </a:tr>
              <a:tr h="333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послеоперационной летальности в случаях плановой госпитализации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321648"/>
                  </a:ext>
                </a:extLst>
              </a:tr>
              <a:tr h="334139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интраоперационных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осложнений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1152628"/>
                  </a:ext>
                </a:extLst>
              </a:tr>
              <a:tr h="409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1.кровотечения</a:t>
                      </a:r>
                      <a:endParaRPr lang="en-US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1,3%%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4292578"/>
                  </a:ext>
                </a:extLst>
              </a:tr>
              <a:tr h="250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2.Повреждение соседних органов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0,1%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062790"/>
                  </a:ext>
                </a:extLst>
              </a:tr>
              <a:tr h="4176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послеоперационных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осложнений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4308397"/>
                  </a:ext>
                </a:extLst>
              </a:tr>
              <a:tr h="409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1.кровотечения</a:t>
                      </a:r>
                      <a:endParaRPr lang="en-US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1,4%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9534924"/>
                  </a:ext>
                </a:extLst>
              </a:tr>
              <a:tr h="409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2.Инфекционные осложнения</a:t>
                      </a:r>
                      <a:endParaRPr lang="en-US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251824"/>
                  </a:ext>
                </a:extLst>
              </a:tr>
              <a:tr h="2868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3.Осложнения с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органоуносящими</a:t>
                      </a:r>
                      <a:r>
                        <a:rPr lang="en-US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последствиями</a:t>
                      </a:r>
                      <a:endParaRPr lang="en-US" sz="105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4065786"/>
                  </a:ext>
                </a:extLst>
              </a:tr>
              <a:tr h="3516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Материнская смертность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1810888"/>
                  </a:ext>
                </a:extLst>
              </a:tr>
              <a:tr h="7754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вес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инратанатальной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гибели плода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Уменьшение значения показателя отчетного периода по сравнению с предыдущим на 10 %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показ.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0,3%о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0042198"/>
                  </a:ext>
                </a:extLst>
              </a:tr>
              <a:tr h="7754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младенческой смертности, из них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Уменьшение значения показателя отчетного периода по сравнению с предыдущим на 5 %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402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5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1"/>
            <a:ext cx="10515600" cy="3868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индикаторы 9 месяцев 2023 года.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5202780"/>
              </p:ext>
            </p:extLst>
          </p:nvPr>
        </p:nvGraphicFramePr>
        <p:xfrm>
          <a:off x="202224" y="465993"/>
          <a:ext cx="11720145" cy="633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692">
                  <a:extLst>
                    <a:ext uri="{9D8B030D-6E8A-4147-A177-3AD203B41FA5}">
                      <a16:colId xmlns:a16="http://schemas.microsoft.com/office/drawing/2014/main" val="2116626144"/>
                    </a:ext>
                  </a:extLst>
                </a:gridCol>
                <a:gridCol w="5211907">
                  <a:extLst>
                    <a:ext uri="{9D8B030D-6E8A-4147-A177-3AD203B41FA5}">
                      <a16:colId xmlns:a16="http://schemas.microsoft.com/office/drawing/2014/main" val="363938220"/>
                    </a:ext>
                  </a:extLst>
                </a:gridCol>
                <a:gridCol w="2497015">
                  <a:extLst>
                    <a:ext uri="{9D8B030D-6E8A-4147-A177-3AD203B41FA5}">
                      <a16:colId xmlns:a16="http://schemas.microsoft.com/office/drawing/2014/main" val="176603663"/>
                    </a:ext>
                  </a:extLst>
                </a:gridCol>
                <a:gridCol w="3279531">
                  <a:extLst>
                    <a:ext uri="{9D8B030D-6E8A-4147-A177-3AD203B41FA5}">
                      <a16:colId xmlns:a16="http://schemas.microsoft.com/office/drawing/2014/main" val="694764353"/>
                    </a:ext>
                  </a:extLst>
                </a:gridCol>
              </a:tblGrid>
              <a:tr h="8979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индикаторов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Пороговое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Фактический показатель 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86242"/>
                  </a:ext>
                </a:extLst>
              </a:tr>
              <a:tr h="521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родового травматизма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460755"/>
                  </a:ext>
                </a:extLst>
              </a:tr>
              <a:tr h="561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гнойно-септических процессов после оперативных вмешательств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48191"/>
                  </a:ext>
                </a:extLst>
              </a:tr>
              <a:tr h="5215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гнойно-септических процессов у новорожденных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62245"/>
                  </a:ext>
                </a:extLst>
              </a:tr>
              <a:tr h="561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повторного поступления в течение месяца по поводу одного и того же заболевания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0,008%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21648"/>
                  </a:ext>
                </a:extLst>
              </a:tr>
              <a:tr h="523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расхождения клинического и патологоанатомического диагнозов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308397"/>
                  </a:ext>
                </a:extLst>
              </a:tr>
              <a:tr h="756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обоснованных обращении на качество оказания медицинских услуг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не должно превышать 1%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595072"/>
                  </a:ext>
                </a:extLst>
              </a:tr>
              <a:tr h="785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эпидемиологического расследования внутрибольничных инфекций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278702"/>
                  </a:ext>
                </a:extLst>
              </a:tr>
              <a:tr h="561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установления причин и факторов возникновения и распространения внутрибольничных инфекций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251824"/>
                  </a:ext>
                </a:extLst>
              </a:tr>
              <a:tr h="561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ранней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неонатальной смертности (до 7 суток жизни)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Уменьшение значения показателя отчетного периода по сравнению с предыдущим на 5 %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111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46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9469"/>
            <a:ext cx="10515600" cy="3165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достигнутые индикаторы за 9 месяцев 2023 года.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268843"/>
              </p:ext>
            </p:extLst>
          </p:nvPr>
        </p:nvGraphicFramePr>
        <p:xfrm>
          <a:off x="704850" y="644435"/>
          <a:ext cx="10791827" cy="4481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737">
                  <a:extLst>
                    <a:ext uri="{9D8B030D-6E8A-4147-A177-3AD203B41FA5}">
                      <a16:colId xmlns:a16="http://schemas.microsoft.com/office/drawing/2014/main" val="2116626144"/>
                    </a:ext>
                  </a:extLst>
                </a:gridCol>
                <a:gridCol w="3428544">
                  <a:extLst>
                    <a:ext uri="{9D8B030D-6E8A-4147-A177-3AD203B41FA5}">
                      <a16:colId xmlns:a16="http://schemas.microsoft.com/office/drawing/2014/main" val="363938220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176603663"/>
                    </a:ext>
                  </a:extLst>
                </a:gridCol>
                <a:gridCol w="2683603">
                  <a:extLst>
                    <a:ext uri="{9D8B030D-6E8A-4147-A177-3AD203B41FA5}">
                      <a16:colId xmlns:a16="http://schemas.microsoft.com/office/drawing/2014/main" val="694764353"/>
                    </a:ext>
                  </a:extLst>
                </a:gridCol>
              </a:tblGrid>
              <a:tr h="105094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индикаторов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Пороговое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Фактический показатель 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86242"/>
                  </a:ext>
                </a:extLst>
              </a:tr>
              <a:tr h="8703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экстренных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кесаревых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сечений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874 операции за 9 </a:t>
                      </a:r>
                      <a:r>
                        <a:rPr lang="ru-RU" sz="16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48191"/>
                  </a:ext>
                </a:extLst>
              </a:tr>
              <a:tr h="10365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беременных женщин, в стационар в течение суток после отказа в госпитализации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0562245"/>
                  </a:ext>
                </a:extLst>
              </a:tr>
              <a:tr h="15236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травматизма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новорожденных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стремиться к 0</a:t>
                      </a:r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46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r>
                        <a:rPr lang="ru-RU" sz="1600" b="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430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75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585" y="505803"/>
            <a:ext cx="10515600" cy="68116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достигнутые индикаторы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255262"/>
              </p:ext>
            </p:extLst>
          </p:nvPr>
        </p:nvGraphicFramePr>
        <p:xfrm>
          <a:off x="7886699" y="1617786"/>
          <a:ext cx="3842239" cy="450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841566"/>
              </p:ext>
            </p:extLst>
          </p:nvPr>
        </p:nvGraphicFramePr>
        <p:xfrm>
          <a:off x="838202" y="1503485"/>
          <a:ext cx="3135922" cy="46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349820"/>
              </p:ext>
            </p:extLst>
          </p:nvPr>
        </p:nvGraphicFramePr>
        <p:xfrm>
          <a:off x="4044462" y="1503485"/>
          <a:ext cx="3314700" cy="467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57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54978"/>
            <a:ext cx="9601196" cy="60666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экстренным операциям (9 мес. 2023 года)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435129"/>
              </p:ext>
            </p:extLst>
          </p:nvPr>
        </p:nvGraphicFramePr>
        <p:xfrm>
          <a:off x="844062" y="861646"/>
          <a:ext cx="9882554" cy="536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00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10105290" cy="65942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резервы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частоты кесарева сечения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59423"/>
            <a:ext cx="9601196" cy="5512777"/>
          </a:xfrm>
        </p:spPr>
        <p:txBody>
          <a:bodyPr>
            <a:normAutofit fontScale="77500" lnSpcReduction="20000"/>
          </a:bodyPr>
          <a:lstStyle/>
          <a:p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всем мире наблюдается растущая тенденция применения кесарева сечения. По данным ВОЗ, темп роста составляет около 15%.</a:t>
            </a:r>
            <a:b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Обзор литературы выявил ежедневное увеличение частоты кесарева сечения</a:t>
            </a:r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2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экстренных кесаревых сечений  в ГРД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небольшим снижением  уровне – 48,0% . 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КС 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ГРД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необходимы: а) анализ всех случаев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10-групповой классификации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Робсона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аудит показаний для программированных родов и КС, прежде всего при доношенной беременности,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внедрение в практику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повышению эффективности работы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«Наружный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поворот плода на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головку»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частоты экстренных КС в доношенном сроке за счет правильного отбора беременных для программированных родов и корректной техники индукции родовой деятельности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резервы (при переходе на 3 уровень)</a:t>
            </a: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Сдерживание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 абдоминального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женщин с анамнезом КС за счет правильного отбора группы для консервативных родов, предоставление женщинам всесторонней информации о возможностях лечебного учреждения по ведению родов при рубце на матке, пользе и рисках данного метода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родоразрешения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каждом конкретном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947" y="202224"/>
            <a:ext cx="9601196" cy="108145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 решения снижения показателя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травматизма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новорожденных</a:t>
            </a:r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31985"/>
            <a:ext cx="9601196" cy="4943883"/>
          </a:xfrm>
        </p:spPr>
        <p:txBody>
          <a:bodyPr>
            <a:normAutofit fontScale="47500" lnSpcReduction="20000"/>
          </a:bodyPr>
          <a:lstStyle/>
          <a:p>
            <a:pPr font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травматизма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9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снижения 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Антенатальный уход 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оценка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предотвращение возможных проблем, связанных с внутриутробными патологиями плода, анамнезом матери и возможными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рисками;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солидарная ответственность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будущей матери к беременности, отказ от вредных привычек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ГРД: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родов, заботливое и аккуратное отношение к матери и ребёнку в процессе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родоразрешения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недопущение необоснованного акушерского вмешательства и отказ от операций кесарева сечения без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показаний;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поступление беременных женщин, в стационар в течение суток после отказа в госпитализации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fontAlgn="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большим количеством поступлений женщин с ложными схватками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Пути снижения -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диагностики в приемном покое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23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0705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достигнутые индикаторы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МЦБП 9 месяцев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242715"/>
              </p:ext>
            </p:extLst>
          </p:nvPr>
        </p:nvGraphicFramePr>
        <p:xfrm>
          <a:off x="1295400" y="1573824"/>
          <a:ext cx="9601200" cy="44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712">
                  <a:extLst>
                    <a:ext uri="{9D8B030D-6E8A-4147-A177-3AD203B41FA5}">
                      <a16:colId xmlns:a16="http://schemas.microsoft.com/office/drawing/2014/main" val="2618585828"/>
                    </a:ext>
                  </a:extLst>
                </a:gridCol>
                <a:gridCol w="5169877">
                  <a:extLst>
                    <a:ext uri="{9D8B030D-6E8A-4147-A177-3AD203B41FA5}">
                      <a16:colId xmlns:a16="http://schemas.microsoft.com/office/drawing/2014/main" val="2385306360"/>
                    </a:ext>
                  </a:extLst>
                </a:gridCol>
                <a:gridCol w="1750051">
                  <a:extLst>
                    <a:ext uri="{9D8B030D-6E8A-4147-A177-3AD203B41FA5}">
                      <a16:colId xmlns:a16="http://schemas.microsoft.com/office/drawing/2014/main" val="432852378"/>
                    </a:ext>
                  </a:extLst>
                </a:gridCol>
                <a:gridCol w="1993560">
                  <a:extLst>
                    <a:ext uri="{9D8B030D-6E8A-4147-A177-3AD203B41FA5}">
                      <a16:colId xmlns:a16="http://schemas.microsoft.com/office/drawing/2014/main" val="3785845987"/>
                    </a:ext>
                  </a:extLst>
                </a:gridCol>
              </a:tblGrid>
              <a:tr h="664629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индикаторов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Пороговое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Фактический показатель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4029727878"/>
                  </a:ext>
                </a:extLst>
              </a:tr>
              <a:tr h="4756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1.Доля правильной идентификации пациентов в медицинской карте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4057969888"/>
                  </a:ext>
                </a:extLst>
              </a:tr>
              <a:tr h="664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документально оформленных устных/телефонных сообщений по центру лабораторной медицины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79269394"/>
                  </a:ext>
                </a:extLst>
              </a:tr>
              <a:tr h="664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правильного хранения лекарственных средств высокой степени риска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612049053"/>
                  </a:ext>
                </a:extLst>
              </a:tr>
              <a:tr h="664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пациентов, которым проведена процедура тайм-аута при проведении хирургической/инвазивной процедуры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317006065"/>
                  </a:ext>
                </a:extLst>
              </a:tr>
              <a:tr h="664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гигиены рук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563309374"/>
                  </a:ext>
                </a:extLst>
              </a:tr>
              <a:tr h="6646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пациентов, получивших переоценку на риск падения, после проведения услуг по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седации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родов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17" marR="6261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65,4%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83550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99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461</TotalTime>
  <Words>777</Words>
  <Application>Microsoft Office PowerPoint</Application>
  <PresentationFormat>Широкоэкранный</PresentationFormat>
  <Paragraphs>185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Аналитика по достижению индикаторов за 9 месяцев 2023 года.</vt:lpstr>
      <vt:lpstr>Достигнутые индикаторы 9 месяцев 2023 года.</vt:lpstr>
      <vt:lpstr>Достигнутые индикаторы 9 месяцев 2023 года.</vt:lpstr>
      <vt:lpstr>Не достигнутые индикаторы за 9 месяцев 2023 года.</vt:lpstr>
      <vt:lpstr>Не достигнутые индикаторы 9 месяцев 2023 года.</vt:lpstr>
      <vt:lpstr>Показания к экстренным операциям (9 мес. 2023 года) </vt:lpstr>
      <vt:lpstr>Возможных резервы для снижения частоты кесарева сечения </vt:lpstr>
      <vt:lpstr>Пути решения снижения показателя травматизма новорожденных </vt:lpstr>
      <vt:lpstr>Не достигнутые индикаторы по МЦБП 9 месяцев 2023 года.</vt:lpstr>
      <vt:lpstr>Не достигнутые индикаторы по МЦБП 9 месяцев 2023 года.</vt:lpstr>
      <vt:lpstr>Пути достижения индикаторов по МЦБП-6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55</cp:revision>
  <dcterms:created xsi:type="dcterms:W3CDTF">2023-11-28T03:28:55Z</dcterms:created>
  <dcterms:modified xsi:type="dcterms:W3CDTF">2023-11-29T05:58:34Z</dcterms:modified>
</cp:coreProperties>
</file>