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46"/>
  </p:notesMasterIdLst>
  <p:sldIdLst>
    <p:sldId id="256" r:id="rId2"/>
    <p:sldId id="257" r:id="rId3"/>
    <p:sldId id="260" r:id="rId4"/>
    <p:sldId id="433" r:id="rId5"/>
    <p:sldId id="436" r:id="rId6"/>
    <p:sldId id="435" r:id="rId7"/>
    <p:sldId id="404" r:id="rId8"/>
    <p:sldId id="445" r:id="rId9"/>
    <p:sldId id="446" r:id="rId10"/>
    <p:sldId id="447" r:id="rId11"/>
    <p:sldId id="448" r:id="rId12"/>
    <p:sldId id="437" r:id="rId13"/>
    <p:sldId id="438" r:id="rId14"/>
    <p:sldId id="443" r:id="rId15"/>
    <p:sldId id="449" r:id="rId16"/>
    <p:sldId id="450" r:id="rId17"/>
    <p:sldId id="457" r:id="rId18"/>
    <p:sldId id="453" r:id="rId19"/>
    <p:sldId id="410" r:id="rId20"/>
    <p:sldId id="414" r:id="rId21"/>
    <p:sldId id="412" r:id="rId22"/>
    <p:sldId id="360" r:id="rId23"/>
    <p:sldId id="363" r:id="rId24"/>
    <p:sldId id="381" r:id="rId25"/>
    <p:sldId id="382" r:id="rId26"/>
    <p:sldId id="383" r:id="rId27"/>
    <p:sldId id="385" r:id="rId28"/>
    <p:sldId id="425" r:id="rId29"/>
    <p:sldId id="426" r:id="rId30"/>
    <p:sldId id="458" r:id="rId31"/>
    <p:sldId id="442" r:id="rId32"/>
    <p:sldId id="444" r:id="rId33"/>
    <p:sldId id="394" r:id="rId34"/>
    <p:sldId id="416" r:id="rId35"/>
    <p:sldId id="396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6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105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2" autoAdjust="0"/>
    <p:restoredTop sz="96595" autoAdjust="0"/>
  </p:normalViewPr>
  <p:slideViewPr>
    <p:cSldViewPr>
      <p:cViewPr>
        <p:scale>
          <a:sx n="70" d="100"/>
          <a:sy n="70" d="100"/>
        </p:scale>
        <p:origin x="-80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Стаж -врачи</a:t>
            </a:r>
            <a:endParaRPr lang="ru-RU" sz="2000" dirty="0"/>
          </a:p>
        </c:rich>
      </c:tx>
      <c:layout>
        <c:manualLayout>
          <c:xMode val="edge"/>
          <c:yMode val="edge"/>
          <c:x val="0.22693801995856674"/>
          <c:y val="3.4028871119888261E-2"/>
        </c:manualLayout>
      </c:layout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0.14044967225863789"/>
          <c:y val="0.2371580936003182"/>
          <c:w val="0.39981890901011419"/>
          <c:h val="0.760280364700159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Стаж врачей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7763197725687476E-2"/>
                  <c:y val="0.1922287354265928"/>
                </c:manualLayout>
              </c:layout>
              <c:tx>
                <c:rich>
                  <a:bodyPr/>
                  <a:lstStyle/>
                  <a:p>
                    <a:r>
                      <a:rPr lang="kk-KZ" sz="1800" b="1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endParaRPr lang="en-US" sz="18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7.2694930646537079E-2"/>
                  <c:y val="-0.18459344867396274"/>
                </c:manualLayout>
              </c:layout>
              <c:tx>
                <c:rich>
                  <a:bodyPr/>
                  <a:lstStyle/>
                  <a:p>
                    <a:r>
                      <a:rPr lang="kk-KZ" sz="1800" b="1" dirty="0" smtClean="0">
                        <a:latin typeface="Times New Roman" pitchFamily="18" charset="0"/>
                        <a:cs typeface="Times New Roman" pitchFamily="18" charset="0"/>
                      </a:rPr>
                      <a:t>36</a:t>
                    </a:r>
                    <a:endParaRPr lang="en-US" sz="18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8441661288656722E-2"/>
                  <c:y val="0.21961859929137417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12</a:t>
                    </a:r>
                    <a:endParaRPr lang="en-US" sz="1800" b="1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3"/>
                <c:pt idx="0">
                  <c:v>Менее 5 лет </c:v>
                </c:pt>
                <c:pt idx="1">
                  <c:v>Более 5 лет </c:v>
                </c:pt>
                <c:pt idx="2">
                  <c:v>Свыше 20 лет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36</c:v>
                </c:pt>
                <c:pt idx="2">
                  <c:v>12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968613985889496"/>
          <c:y val="0.38591330085063946"/>
          <c:w val="0.33503603085496003"/>
          <c:h val="0.40764106742831224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Стаж -средние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3754916582474167"/>
          <c:y val="4.9382716049383497E-2"/>
        </c:manualLayout>
      </c:layout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0.13922380944027671"/>
          <c:y val="0.26120245898603672"/>
          <c:w val="0.3526311403996048"/>
          <c:h val="0.738797541013961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Стаж СМП 
</c:v>
                </c:pt>
              </c:strCache>
            </c:strRef>
          </c:tx>
          <c:explosion val="25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3"/>
                <c:pt idx="0">
                  <c:v>Менее 5 лет</c:v>
                </c:pt>
                <c:pt idx="1">
                  <c:v>Более 5 лет</c:v>
                </c:pt>
                <c:pt idx="2">
                  <c:v> Свыше 20 лет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</c:v>
                </c:pt>
                <c:pt idx="1">
                  <c:v>106</c:v>
                </c:pt>
                <c:pt idx="2">
                  <c:v>18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7563121641456005"/>
          <c:y val="0.43145753245490781"/>
          <c:w val="0.30905167457027233"/>
          <c:h val="0.42234022608599042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5.5701675672925832E-2"/>
          <c:w val="0.75007633420822384"/>
          <c:h val="0.70634920074160334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показатель ранней неонатальной смертности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pPr>
              <a:ln w="57150"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5.4629593175853017E-2"/>
                  <c:y val="2.2973379721221768E-2"/>
                </c:manualLayout>
              </c:layout>
              <c:showVal val="1"/>
            </c:dLbl>
            <c:dLbl>
              <c:idx val="1"/>
              <c:layout>
                <c:manualLayout>
                  <c:x val="-2.0216097987751556E-2"/>
                  <c:y val="3.8106438721638762E-2"/>
                </c:manualLayout>
              </c:layout>
              <c:showVal val="1"/>
            </c:dLbl>
            <c:dLbl>
              <c:idx val="2"/>
              <c:layout>
                <c:manualLayout>
                  <c:x val="-4.1666666666666683E-3"/>
                  <c:y val="3.813646743615541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2016г</c:v>
                </c:pt>
                <c:pt idx="1">
                  <c:v>2017г</c:v>
                </c:pt>
                <c:pt idx="2">
                  <c:v>2018г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</c:v>
                </c:pt>
                <c:pt idx="1">
                  <c:v>0.2</c:v>
                </c:pt>
                <c:pt idx="2">
                  <c:v>6.0000000000000032E-2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57150">
              <a:solidFill>
                <a:schemeClr val="accent5"/>
              </a:solidFill>
            </a:ln>
          </c:spPr>
          <c:marker>
            <c:spPr>
              <a:solidFill>
                <a:srgbClr val="92D050"/>
              </a:solidFill>
              <a:ln w="57150">
                <a:solidFill>
                  <a:schemeClr val="accent5"/>
                </a:solidFill>
              </a:ln>
            </c:spPr>
          </c:marker>
          <c:dPt>
            <c:idx val="0"/>
            <c:marker>
              <c:spPr>
                <a:solidFill>
                  <a:srgbClr val="92D050"/>
                </a:solidFill>
                <a:ln w="57150">
                  <a:solidFill>
                    <a:srgbClr val="00B050"/>
                  </a:solidFill>
                </a:ln>
              </c:spPr>
            </c:marker>
            <c:spPr>
              <a:ln w="57150">
                <a:solidFill>
                  <a:srgbClr val="00B050"/>
                </a:solidFill>
              </a:ln>
            </c:spPr>
          </c:dPt>
          <c:dPt>
            <c:idx val="1"/>
            <c:marker>
              <c:spPr>
                <a:solidFill>
                  <a:srgbClr val="92D050"/>
                </a:solidFill>
                <a:ln w="57150">
                  <a:solidFill>
                    <a:srgbClr val="00B050"/>
                  </a:solidFill>
                </a:ln>
              </c:spPr>
            </c:marker>
            <c:spPr>
              <a:ln w="57150">
                <a:solidFill>
                  <a:srgbClr val="00B050"/>
                </a:solidFill>
              </a:ln>
            </c:spPr>
          </c:dPt>
          <c:dPt>
            <c:idx val="2"/>
            <c:marker>
              <c:spPr>
                <a:solidFill>
                  <a:srgbClr val="92D050"/>
                </a:solidFill>
                <a:ln w="57150">
                  <a:solidFill>
                    <a:srgbClr val="00B050"/>
                  </a:solidFill>
                </a:ln>
              </c:spPr>
            </c:marker>
            <c:spPr>
              <a:ln w="57150">
                <a:solidFill>
                  <a:srgbClr val="00B050"/>
                </a:solidFill>
              </a:ln>
            </c:spPr>
          </c:dPt>
          <c:dLbls>
            <c:dLbl>
              <c:idx val="0"/>
              <c:layout>
                <c:manualLayout>
                  <c:x val="-6.2238845144356958E-2"/>
                  <c:y val="3.1183936828065324E-3"/>
                </c:manualLayout>
              </c:layout>
              <c:showVal val="1"/>
            </c:dLbl>
            <c:dLbl>
              <c:idx val="1"/>
              <c:layout>
                <c:manualLayout>
                  <c:x val="1.6167979002624721E-3"/>
                  <c:y val="9.4795352544178643E-3"/>
                </c:manualLayout>
              </c:layout>
              <c:showVal val="1"/>
            </c:dLbl>
            <c:dLbl>
              <c:idx val="2"/>
              <c:layout>
                <c:manualLayout>
                  <c:x val="2.7777777777779227E-3"/>
                  <c:y val="2.2433216138916874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2016г</c:v>
                </c:pt>
                <c:pt idx="1">
                  <c:v>2017г</c:v>
                </c:pt>
                <c:pt idx="2">
                  <c:v>2018г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marker val="1"/>
        <c:axId val="96889088"/>
        <c:axId val="96899072"/>
      </c:lineChart>
      <c:lineChart>
        <c:grouping val="stacked"/>
        <c:ser>
          <c:idx val="2"/>
          <c:order val="2"/>
          <c:tx>
            <c:strRef>
              <c:f>Лист1!$D$1</c:f>
              <c:strCache>
                <c:ptCount val="1"/>
                <c:pt idx="0">
                  <c:v>показатель мертворождаемости</c:v>
                </c:pt>
              </c:strCache>
            </c:strRef>
          </c:tx>
          <c:spPr>
            <a:ln w="57150">
              <a:solidFill>
                <a:srgbClr val="002060"/>
              </a:solidFill>
            </a:ln>
          </c:spPr>
          <c:marker>
            <c:spPr>
              <a:ln w="57150">
                <a:solidFill>
                  <a:srgbClr val="002060"/>
                </a:solidFill>
              </a:ln>
            </c:spPr>
          </c:marker>
          <c:dLbls>
            <c:dLbl>
              <c:idx val="0"/>
              <c:layout>
                <c:manualLayout>
                  <c:x val="-4.7386373578302714E-2"/>
                  <c:y val="-5.4220730128763134E-2"/>
                </c:manualLayout>
              </c:layout>
              <c:showVal val="1"/>
            </c:dLbl>
            <c:dLbl>
              <c:idx val="1"/>
              <c:layout>
                <c:manualLayout>
                  <c:x val="-2.8306211723534556E-2"/>
                  <c:y val="-5.0281492702669066E-2"/>
                </c:manualLayout>
              </c:layout>
              <c:showVal val="1"/>
            </c:dLbl>
            <c:dLbl>
              <c:idx val="2"/>
              <c:layout>
                <c:manualLayout>
                  <c:x val="2.8055555555555611E-3"/>
                  <c:y val="8.7567264320517306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2016г</c:v>
                </c:pt>
                <c:pt idx="1">
                  <c:v>2017г</c:v>
                </c:pt>
                <c:pt idx="2">
                  <c:v>2018г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7.3</c:v>
                </c:pt>
                <c:pt idx="1">
                  <c:v>8.7000000000000011</c:v>
                </c:pt>
                <c:pt idx="2">
                  <c:v>7.8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показатель перинатальной смертности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2"/>
              <c:layout>
                <c:manualLayout>
                  <c:x val="0"/>
                  <c:y val="7.402961325841943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2016г</c:v>
                </c:pt>
                <c:pt idx="1">
                  <c:v>2017г</c:v>
                </c:pt>
                <c:pt idx="2">
                  <c:v>2018г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7.8</c:v>
                </c:pt>
                <c:pt idx="1">
                  <c:v>8.9</c:v>
                </c:pt>
                <c:pt idx="2">
                  <c:v>8.4</c:v>
                </c:pt>
              </c:numCache>
            </c:numRef>
          </c:val>
        </c:ser>
        <c:marker val="1"/>
        <c:axId val="96902144"/>
        <c:axId val="96900608"/>
      </c:lineChart>
      <c:catAx>
        <c:axId val="96889088"/>
        <c:scaling>
          <c:orientation val="minMax"/>
        </c:scaling>
        <c:axPos val="b"/>
        <c:tickLblPos val="nextTo"/>
        <c:crossAx val="96899072"/>
        <c:crosses val="autoZero"/>
        <c:auto val="1"/>
        <c:lblAlgn val="ctr"/>
        <c:lblOffset val="100"/>
      </c:catAx>
      <c:valAx>
        <c:axId val="9689907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6889088"/>
        <c:crosses val="autoZero"/>
        <c:crossBetween val="between"/>
      </c:valAx>
      <c:valAx>
        <c:axId val="96900608"/>
        <c:scaling>
          <c:orientation val="minMax"/>
        </c:scaling>
        <c:delete val="1"/>
        <c:axPos val="r"/>
        <c:numFmt formatCode="General" sourceLinked="1"/>
        <c:tickLblPos val="nextTo"/>
        <c:crossAx val="96902144"/>
        <c:crosses val="max"/>
        <c:crossBetween val="between"/>
      </c:valAx>
      <c:catAx>
        <c:axId val="96902144"/>
        <c:scaling>
          <c:orientation val="minMax"/>
        </c:scaling>
        <c:delete val="1"/>
        <c:axPos val="b"/>
        <c:tickLblPos val="nextTo"/>
        <c:crossAx val="96900608"/>
        <c:crosses val="autoZero"/>
        <c:auto val="1"/>
        <c:lblAlgn val="ctr"/>
        <c:lblOffset val="100"/>
      </c:catAx>
      <c:spPr>
        <a:gradFill>
          <a:gsLst>
            <a:gs pos="0">
              <a:srgbClr val="0F6FC6">
                <a:tint val="66000"/>
                <a:satMod val="160000"/>
              </a:srgbClr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6396522309712611"/>
          <c:y val="2.7757483862215541E-2"/>
          <c:w val="0.23603477690288713"/>
          <c:h val="0.9722425161377972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502442403032957E-2"/>
          <c:y val="3.1790181747681993E-2"/>
          <c:w val="0.5048393603577328"/>
          <c:h val="0.8389488219104183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переведены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</c:v>
                </c:pt>
                <c:pt idx="1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умерло</c:v>
                </c:pt>
              </c:strCache>
            </c:strRef>
          </c:tx>
          <c:dLbls>
            <c:dLbl>
              <c:idx val="0"/>
              <c:layout>
                <c:manualLayout>
                  <c:x val="1.6975308641975339E-2"/>
                  <c:y val="8.9692596111984491E-2"/>
                </c:manualLayout>
              </c:layout>
              <c:showVal val="1"/>
            </c:dLbl>
            <c:dLbl>
              <c:idx val="1"/>
              <c:layout>
                <c:manualLayout>
                  <c:x val="3.3950617283950615E-2"/>
                  <c:y val="5.7866191039989993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96797824"/>
        <c:axId val="96799360"/>
        <c:axId val="96805760"/>
      </c:bar3DChart>
      <c:catAx>
        <c:axId val="96797824"/>
        <c:scaling>
          <c:orientation val="minMax"/>
        </c:scaling>
        <c:axPos val="b"/>
        <c:numFmt formatCode="General" sourceLinked="1"/>
        <c:tickLblPos val="nextTo"/>
        <c:crossAx val="96799360"/>
        <c:crosses val="autoZero"/>
        <c:auto val="1"/>
        <c:lblAlgn val="ctr"/>
        <c:lblOffset val="100"/>
      </c:catAx>
      <c:valAx>
        <c:axId val="96799360"/>
        <c:scaling>
          <c:orientation val="minMax"/>
        </c:scaling>
        <c:axPos val="l"/>
        <c:majorGridlines/>
        <c:numFmt formatCode="General" sourceLinked="1"/>
        <c:tickLblPos val="nextTo"/>
        <c:crossAx val="96797824"/>
        <c:crosses val="autoZero"/>
        <c:crossBetween val="between"/>
      </c:valAx>
      <c:serAx>
        <c:axId val="96805760"/>
        <c:scaling>
          <c:orientation val="minMax"/>
        </c:scaling>
        <c:axPos val="b"/>
        <c:tickLblPos val="nextTo"/>
        <c:crossAx val="96799360"/>
        <c:crosses val="autoZero"/>
      </c:ser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- 1223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плановая</c:v>
                </c:pt>
                <c:pt idx="1">
                  <c:v>экстренная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419</c:v>
                </c:pt>
                <c:pt idx="1">
                  <c:v>804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2018год - 1324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плановая</c:v>
                </c:pt>
                <c:pt idx="1">
                  <c:v>экстренная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492</c:v>
                </c:pt>
                <c:pt idx="1">
                  <c:v>832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</c:v>
                </c:pt>
              </c:strCache>
            </c:strRef>
          </c:tx>
          <c:dLbls>
            <c:showVal val="1"/>
          </c:dLbls>
          <c:cat>
            <c:strRef>
              <c:f>Лист1!$A$2:$A$19</c:f>
              <c:strCache>
                <c:ptCount val="18"/>
                <c:pt idx="0">
                  <c:v>ШГП №1</c:v>
                </c:pt>
                <c:pt idx="1">
                  <c:v>ШГП №2</c:v>
                </c:pt>
                <c:pt idx="2">
                  <c:v>ШГП №4</c:v>
                </c:pt>
                <c:pt idx="3">
                  <c:v>ШГП№8</c:v>
                </c:pt>
                <c:pt idx="4">
                  <c:v>ШГП№6</c:v>
                </c:pt>
                <c:pt idx="5">
                  <c:v>ШГП№9</c:v>
                </c:pt>
                <c:pt idx="6">
                  <c:v>ШГП№11</c:v>
                </c:pt>
                <c:pt idx="7">
                  <c:v>ШГП№12</c:v>
                </c:pt>
                <c:pt idx="8">
                  <c:v>ШГП№13</c:v>
                </c:pt>
                <c:pt idx="9">
                  <c:v>Доктора Орынбаева</c:v>
                </c:pt>
                <c:pt idx="10">
                  <c:v>Сымбат</c:v>
                </c:pt>
                <c:pt idx="11">
                  <c:v>Чапаевка</c:v>
                </c:pt>
                <c:pt idx="12">
                  <c:v>ЖД больница</c:v>
                </c:pt>
                <c:pt idx="13">
                  <c:v>Ай-Нуры</c:v>
                </c:pt>
                <c:pt idx="14">
                  <c:v>Даумед</c:v>
                </c:pt>
                <c:pt idx="15">
                  <c:v>ЦРБ Сузак</c:v>
                </c:pt>
                <c:pt idx="16">
                  <c:v>Эскулап</c:v>
                </c:pt>
                <c:pt idx="17">
                  <c:v>Алматы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8</c:v>
                </c:pt>
                <c:pt idx="6">
                  <c:v>13</c:v>
                </c:pt>
                <c:pt idx="7">
                  <c:v>8</c:v>
                </c:pt>
                <c:pt idx="8">
                  <c:v>10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</c:ser>
        <c:axId val="100371456"/>
        <c:axId val="100373248"/>
      </c:barChart>
      <c:catAx>
        <c:axId val="100371456"/>
        <c:scaling>
          <c:orientation val="minMax"/>
        </c:scaling>
        <c:axPos val="b"/>
        <c:tickLblPos val="nextTo"/>
        <c:crossAx val="100373248"/>
        <c:crosses val="autoZero"/>
        <c:auto val="1"/>
        <c:lblAlgn val="ctr"/>
        <c:lblOffset val="100"/>
      </c:catAx>
      <c:valAx>
        <c:axId val="100373248"/>
        <c:scaling>
          <c:orientation val="minMax"/>
        </c:scaling>
        <c:axPos val="l"/>
        <c:majorGridlines/>
        <c:numFmt formatCode="General" sourceLinked="1"/>
        <c:tickLblPos val="nextTo"/>
        <c:crossAx val="1003714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B61E7-1A19-4B8F-B32B-4CC0D7F55C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FFB13-6884-402B-9F66-B0259C45F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D746C4-0BBF-45AE-87C5-0FE84D1A5C89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6EA3A-60DB-4BFC-AB32-9C9425162C6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6EA3A-60DB-4BFC-AB32-9C9425162C6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47BF26-88DA-494D-B91C-7180390ED530}" type="slidenum">
              <a:rPr lang="ru-RU" smtClean="0">
                <a:latin typeface="Arial" charset="0"/>
                <a:cs typeface="Arial" charset="0"/>
              </a:rPr>
              <a:pPr/>
              <a:t>6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200" b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Приобретено медицинское оборудование за счет средств местного бюджета:</a:t>
            </a:r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2013 году на сумму 449865,1 тыс.тенге в количестве 183 единицы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2014 году на сумму 154954,9 тыс.тенге в количестве 61 единица</a:t>
            </a:r>
          </a:p>
          <a:p>
            <a:endParaRPr lang="ru-RU" dirty="0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251F2-345B-4343-A02E-7EDF4B0F4E23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F8BD1-EF76-4154-BCDE-7830C06952CC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FFB13-6884-402B-9F66-B0259C45F3A9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2.xls"/><Relationship Id="rId4" Type="http://schemas.openxmlformats.org/officeDocument/2006/relationships/oleObject" Target="../embeddings/_____Microsoft_Office_Excel_97-2003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7843838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>
                <a:solidFill>
                  <a:srgbClr val="0070C0"/>
                </a:solidFill>
              </a:rPr>
              <a:t> 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6000" dirty="0" smtClean="0">
                <a:solidFill>
                  <a:schemeClr val="tx1"/>
                </a:solidFill>
              </a:rPr>
              <a:t>Конъюнктурный отчет </a:t>
            </a: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за</a:t>
            </a:r>
            <a:r>
              <a:rPr lang="en-US" sz="6000" dirty="0" smtClean="0">
                <a:solidFill>
                  <a:schemeClr val="tx1"/>
                </a:solidFill>
              </a:rPr>
              <a:t>  </a:t>
            </a:r>
            <a:r>
              <a:rPr lang="ru-RU" sz="6000" dirty="0" smtClean="0">
                <a:solidFill>
                  <a:schemeClr val="tx1"/>
                </a:solidFill>
              </a:rPr>
              <a:t>2018год.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571744"/>
            <a:ext cx="8358246" cy="2424114"/>
          </a:xfrm>
        </p:spPr>
        <p:txBody>
          <a:bodyPr>
            <a:noAutofit/>
          </a:bodyPr>
          <a:lstStyle/>
          <a:p>
            <a:r>
              <a:rPr lang="ru-RU" sz="4200" dirty="0" smtClean="0">
                <a:solidFill>
                  <a:srgbClr val="FFFF00"/>
                </a:solidFill>
              </a:rPr>
              <a:t>ГКП на ПХВ  «</a:t>
            </a:r>
            <a:r>
              <a:rPr lang="ru-RU" sz="4200" dirty="0" err="1" smtClean="0">
                <a:solidFill>
                  <a:srgbClr val="FFFF00"/>
                </a:solidFill>
              </a:rPr>
              <a:t>Шымкентский</a:t>
            </a:r>
            <a:r>
              <a:rPr lang="ru-RU" sz="4200" dirty="0" smtClean="0">
                <a:solidFill>
                  <a:srgbClr val="FFFF00"/>
                </a:solidFill>
              </a:rPr>
              <a:t> городской родильный дом »</a:t>
            </a:r>
          </a:p>
          <a:p>
            <a:endParaRPr lang="ru-RU" sz="42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Шымкент, ул. </a:t>
            </a:r>
            <a:r>
              <a:rPr lang="ru-RU" sz="2800" dirty="0" err="1" smtClean="0">
                <a:solidFill>
                  <a:schemeClr val="tx1"/>
                </a:solidFill>
              </a:rPr>
              <a:t>Алдиярова</a:t>
            </a:r>
            <a:r>
              <a:rPr lang="ru-RU" sz="2800" dirty="0" smtClean="0">
                <a:solidFill>
                  <a:schemeClr val="tx1"/>
                </a:solidFill>
              </a:rPr>
              <a:t> 60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928672"/>
          <a:ext cx="6643733" cy="5429286"/>
        </p:xfrm>
        <a:graphic>
          <a:graphicData uri="http://schemas.openxmlformats.org/drawingml/2006/table">
            <a:tbl>
              <a:tblPr/>
              <a:tblGrid>
                <a:gridCol w="660932"/>
                <a:gridCol w="3524965"/>
                <a:gridCol w="1259899"/>
                <a:gridCol w="1197937"/>
              </a:tblGrid>
              <a:tr h="2110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7827" marR="7827" marT="7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оборудования</a:t>
                      </a:r>
                    </a:p>
                  </a:txBody>
                  <a:tcPr marL="7827" marR="7827" marT="7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7827" marR="7827" marT="7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0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7827" marR="7827" marT="7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</a:t>
                      </a:r>
                    </a:p>
                  </a:txBody>
                  <a:tcPr marL="7827" marR="7827" marT="7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Аппарат шприцевой насос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7125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Монитор многофункциональный неонатальный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5800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Ультразвуковая система портативная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11088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Холодильник фармацевтический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685,168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Аппарат Т-система с положительным давлением в конце выдоха (для новорожденного)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4000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Термостат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570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Передвижной аппарат для УЗИ у новорожденного с набором датчиков и допплерометрическим блоком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18487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Электрокардиограф 12-канальный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696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Монитор пациента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10440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Аппарат искусственной вентиляции легких высокочестотный, с проведением неинвазивной вентиляции легких для новорожденных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58134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Аппарат искусственной вентиляции легких для взрослых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46680</a:t>
                      </a:r>
                    </a:p>
                  </a:txBody>
                  <a:tcPr marL="7827" marR="7827" marT="7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571612"/>
          <a:ext cx="8572529" cy="4572033"/>
        </p:xfrm>
        <a:graphic>
          <a:graphicData uri="http://schemas.openxmlformats.org/drawingml/2006/table">
            <a:tbl>
              <a:tblPr/>
              <a:tblGrid>
                <a:gridCol w="2561513"/>
                <a:gridCol w="1366140"/>
                <a:gridCol w="1366140"/>
                <a:gridCol w="1366140"/>
                <a:gridCol w="1912596"/>
              </a:tblGrid>
              <a:tr h="342475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7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За 2015 год пролечено 8036 больных, проведено 33684 к/</a:t>
                      </a:r>
                      <a:r>
                        <a:rPr lang="ru-RU" sz="16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За 2016 год пролечено 9601 больных, проведено 37720 к/</a:t>
                      </a:r>
                      <a:r>
                        <a:rPr lang="ru-RU" sz="16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За 2017 год пролечено 9468 больных, проведено 40851 к/</a:t>
                      </a:r>
                      <a:r>
                        <a:rPr lang="ru-RU" sz="16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За 2018 год пролечено 9310 больных, проведено 44284 к/д 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5308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Питание 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370,72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429,08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650,98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446,6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8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Медикаменты 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3571,6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4381,1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5558,8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6036,3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7" y="582483"/>
          <a:ext cx="8215370" cy="6191476"/>
        </p:xfrm>
        <a:graphic>
          <a:graphicData uri="http://schemas.openxmlformats.org/drawingml/2006/table">
            <a:tbl>
              <a:tblPr/>
              <a:tblGrid>
                <a:gridCol w="483257"/>
                <a:gridCol w="2126666"/>
                <a:gridCol w="1872766"/>
                <a:gridCol w="1589540"/>
                <a:gridCol w="969516"/>
                <a:gridCol w="1173625"/>
              </a:tblGrid>
              <a:tr h="8486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п\п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индикатора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Источник информации/ единица измерения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Пороговое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По факту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2018г. </a:t>
                      </a: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 факту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081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Переход на ПХВ с созданием Наблюдательного Совета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Данные РЦРЗ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1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сайта медицинской организации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Кабинетное исследование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Доля финансовых средств, снятых за некачественное оказание медицинской помощи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Выгрузка из ЭРСБ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СУКМУ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РБ – ТД КОМУ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ГБСЗ – УЗ ЮКО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в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сравне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нии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преды-дущим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отчет-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ным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перио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дом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1,12%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1,37%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Кредиторская задолженность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долгосрочная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Официальные сведения о кредиторской задолженности на конец года – УЗ г. Шымкент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100% 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100% отсутствие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100% отсутствие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Основные индикатор</a:t>
            </a:r>
            <a:r>
              <a:rPr lang="ru-RU" sz="1600" b="1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согласно </a:t>
            </a:r>
            <a:r>
              <a:rPr lang="ru-RU" sz="1600" b="1" dirty="0" smtClean="0"/>
              <a:t>Меморандума между Управлением здравоохранения и  родильным домом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500042"/>
          <a:ext cx="8215371" cy="6169152"/>
        </p:xfrm>
        <a:graphic>
          <a:graphicData uri="http://schemas.openxmlformats.org/drawingml/2006/table">
            <a:tbl>
              <a:tblPr/>
              <a:tblGrid>
                <a:gridCol w="544064"/>
                <a:gridCol w="1820007"/>
                <a:gridCol w="1954905"/>
                <a:gridCol w="1467502"/>
                <a:gridCol w="1071570"/>
                <a:gridCol w="1357323"/>
              </a:tblGrid>
              <a:tr h="1785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Внедрение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дифференциро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ванной оплаты труда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Официальные данные статистической отчетности УЗ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заработной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платы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сотруд-ников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 30% за счет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внедре-ния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диффе-ренцированной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оплаты труда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внедрена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Calibri"/>
                        </a:rPr>
                        <a:t>+</a:t>
                      </a:r>
                      <a:endParaRPr lang="ru-RU" sz="1600" dirty="0">
                        <a:latin typeface="Calibri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Финансовая эффективность медицинской организации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Отчет ФХД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Форма №141/у – УЗ ЮКО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Рентабельность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выше 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Рентабель-ность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выше 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Рентабель-ность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выше 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Обоснованные  жалобы за отчетный период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Журнал регистрации обращений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ТД ККМФД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Отсутствие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1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удовлетворенности населения качеством медицинской помощи по данным социального опроса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Анкетирование, опрос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643997" cy="5858308"/>
        </p:xfrm>
        <a:graphic>
          <a:graphicData uri="http://schemas.openxmlformats.org/drawingml/2006/table">
            <a:tbl>
              <a:tblPr/>
              <a:tblGrid>
                <a:gridCol w="214314"/>
                <a:gridCol w="2428891"/>
                <a:gridCol w="2786083"/>
                <a:gridCol w="1143008"/>
                <a:gridCol w="928694"/>
                <a:gridCol w="1143007"/>
              </a:tblGrid>
              <a:tr h="648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п\п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индикаторов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Источник информации/ единица измерения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Пороговое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факту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2018г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 факту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случаев материнской смертности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Выгрузка из ЭРСБ,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случаев материнской смертности –ТД ККМФД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1-12,4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.Причина </a:t>
                      </a:r>
                      <a:r>
                        <a:rPr lang="ru-RU" sz="12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сиерти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- разрыв </a:t>
                      </a:r>
                      <a:r>
                        <a:rPr lang="ru-RU" sz="12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под-капсулярной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гематомы печени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предотвратимых случаев перинатальной смертности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Выгрузка из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ЭРСБ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Абсолютное число случаев перинатальной смертности - ТД ККМФД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Отсутствие предотвратимых случаев неонатальной смертности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Выгрузка из ЭРСБ, абсолютное число случаев неонатальной смертности – ТД ККМФД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случаев родовых травм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Выгрузка из ЭРСБ, число случаев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latin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Показатель случаев расхождения основного клинического и патологоанато-мического диагнозов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Выгрузка из ЭРСБ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Протокол патолого-анатомического исследования, КИЛИ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отсутст-вие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 отсутствие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отсутст-вие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latin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 повторного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незапланированного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поступления в течение месяца по поводу одного и того же заболевания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Карта стационарного больного форма 066/у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отсутст-вие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 отсутствие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отсутст-вие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latin typeface="Calibri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внутрибольнич-ной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инфекции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Журнал учета инфекционных заболеваний форма №060/у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 более 2%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0,02%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214290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Внутренние индикаторы оценки качества работы родильного дома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Уровень перинатальной смертности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50426"/>
          <a:ext cx="9144003" cy="3278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1"/>
                <a:gridCol w="571504"/>
                <a:gridCol w="500066"/>
                <a:gridCol w="571504"/>
                <a:gridCol w="587997"/>
                <a:gridCol w="835271"/>
                <a:gridCol w="571500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507070">
                <a:tc rowSpan="3"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Весовая категория 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За  2017г. 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За  2018г.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6381">
                <a:tc vMerge="1">
                  <a:txBody>
                    <a:bodyPr/>
                    <a:lstStyle/>
                    <a:p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ЧРЖ</a:t>
                      </a:r>
                      <a:endParaRPr lang="ru-RU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Умерло всего </a:t>
                      </a:r>
                      <a:endParaRPr lang="ru-RU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0-6 суток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ЧРЖ</a:t>
                      </a:r>
                      <a:endParaRPr lang="ru-RU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Умерло всего </a:t>
                      </a:r>
                      <a:endParaRPr lang="ru-RU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0-6 суток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291601">
                <a:tc vMerge="1"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+mj-lt"/>
                        </a:rPr>
                        <a:t>абс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%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+mj-lt"/>
                        </a:rPr>
                        <a:t>абс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%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+mj-lt"/>
                        </a:rPr>
                        <a:t>абс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%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+mj-lt"/>
                        </a:rPr>
                        <a:t>абс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%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+mj-lt"/>
                        </a:rPr>
                        <a:t>абс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%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+mj-lt"/>
                        </a:rPr>
                        <a:t>абс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%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3579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500 - 999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579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1000 - 1499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579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1500 - 2499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/>
                </a:tc>
              </a:tr>
              <a:tr h="3579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2500 +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/>
                </a:tc>
              </a:tr>
              <a:tr h="3579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Всего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214819"/>
          <a:ext cx="9144000" cy="264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372"/>
                <a:gridCol w="2714644"/>
                <a:gridCol w="2285984"/>
              </a:tblGrid>
              <a:tr h="88106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Показатели</a:t>
                      </a:r>
                      <a:endParaRPr lang="ru-RU" sz="3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2017г.</a:t>
                      </a:r>
                      <a:endParaRPr lang="ru-RU" sz="3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2018г.</a:t>
                      </a:r>
                      <a:endParaRPr lang="ru-RU" sz="3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810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Перинатальная смертность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8,9%о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8,4%о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</a:tr>
              <a:tr h="8810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Ранняя 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неонатальная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смертность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0,24%о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0,62%о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5715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Общая летальность по весовой категории и нозологии за  2017г.  в  сравнений 2018г.  родильный дом г. Шымкент 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237" y="1071547"/>
          <a:ext cx="9147237" cy="5786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082"/>
                <a:gridCol w="285752"/>
                <a:gridCol w="642949"/>
                <a:gridCol w="357190"/>
                <a:gridCol w="214307"/>
                <a:gridCol w="285752"/>
                <a:gridCol w="428635"/>
                <a:gridCol w="357190"/>
                <a:gridCol w="500059"/>
                <a:gridCol w="285752"/>
                <a:gridCol w="357197"/>
                <a:gridCol w="428621"/>
                <a:gridCol w="500073"/>
                <a:gridCol w="285752"/>
                <a:gridCol w="336614"/>
                <a:gridCol w="306328"/>
                <a:gridCol w="428628"/>
                <a:gridCol w="428628"/>
                <a:gridCol w="564624"/>
                <a:gridCol w="292632"/>
                <a:gridCol w="571472"/>
              </a:tblGrid>
              <a:tr h="679734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Нозология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2017г. </a:t>
                      </a:r>
                      <a:endParaRPr lang="ru-RU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2018г. 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28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500-999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1000-1499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1500-2499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2500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+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500-999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1000-1499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1500-2499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2500 +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7984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/>
                </a:tc>
              </a:tr>
              <a:tr h="7899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60,0</a:t>
                      </a:r>
                    </a:p>
                  </a:txBody>
                  <a:tcPr marL="9525" marR="9525" marT="9525" marB="0"/>
                </a:tc>
              </a:tr>
              <a:tr h="91149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Асфиксия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12698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ВПР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11545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СДР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Структура мертворождаемости по весовой категории за   2017г.  в сравнении с 2018г.                                                                                                                                                                                                По специфическому показателю отвечает на вопрос ЧТО МЫ ДЕЛАЕМ?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9"/>
          <a:ext cx="9144005" cy="2428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76"/>
                <a:gridCol w="571504"/>
                <a:gridCol w="571504"/>
                <a:gridCol w="714380"/>
                <a:gridCol w="785818"/>
                <a:gridCol w="642942"/>
                <a:gridCol w="494571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66119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Весовая     категория</a:t>
                      </a: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За  2017 года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За  2018 года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МРЖ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АНТ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ИНТ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МРЖ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АНТ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ИНТ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абс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9525" marR="9525" marT="9525" marB="0"/>
                </a:tc>
              </a:tr>
              <a:tr h="2946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500-999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17,8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2946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1000-1499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2946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1500-2499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4,1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2946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2500+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5,2</a:t>
                      </a:r>
                    </a:p>
                  </a:txBody>
                  <a:tcPr marL="9525" marR="9525" marT="9525" marB="0"/>
                </a:tc>
              </a:tr>
              <a:tr h="2946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Всего: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98,6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3929064"/>
          <a:ext cx="9144003" cy="2928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76"/>
                <a:gridCol w="571504"/>
                <a:gridCol w="571504"/>
                <a:gridCol w="714379"/>
                <a:gridCol w="785818"/>
                <a:gridCol w="642942"/>
                <a:gridCol w="494570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91159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Весовая     категория</a:t>
                      </a:r>
                    </a:p>
                  </a:txBody>
                  <a:tcPr marL="9525" marR="9525" marT="9525" marB="0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За  2017 года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За  2018 года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МРЖ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АНТ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ИНТ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МРЖ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АНТ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ИНТ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абс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9525" marR="9525" marT="9525" marB="0"/>
                </a:tc>
              </a:tr>
              <a:tr h="3911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500-999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18,1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911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1000-1499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911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1500-2499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911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2500+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3911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Всего: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98,6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565456"/>
          <a:ext cx="9144000" cy="2826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207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пропорциальному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показателю отвечает на вопрос КАК МЫ ДЕЛАЕМ ?</a:t>
                      </a:r>
                    </a:p>
                  </a:txBody>
                  <a:tcPr marL="8328" marR="8328" marT="83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5288" y="188913"/>
            <a:ext cx="84248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2600" b="1">
                <a:latin typeface="Times New Roman" pitchFamily="18" charset="0"/>
              </a:rPr>
              <a:t>Матрица </a:t>
            </a:r>
            <a:r>
              <a:rPr lang="en-US" sz="2600" b="1">
                <a:latin typeface="Times New Roman" pitchFamily="18" charset="0"/>
              </a:rPr>
              <a:t>BABIES</a:t>
            </a:r>
            <a:r>
              <a:rPr lang="ru-RU" sz="2600" b="1">
                <a:latin typeface="Times New Roman" pitchFamily="18" charset="0"/>
              </a:rPr>
              <a:t> 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2232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2400" b="1" dirty="0">
                <a:latin typeface="Times New Roman" pitchFamily="18" charset="0"/>
              </a:rPr>
              <a:t> </a:t>
            </a:r>
            <a:r>
              <a:rPr lang="kk-KZ" sz="2400" b="1" dirty="0">
                <a:latin typeface="Times New Roman" pitchFamily="18" charset="0"/>
              </a:rPr>
              <a:t>пакеты вмешательств по </a:t>
            </a:r>
            <a:r>
              <a:rPr lang="kk-KZ" sz="2400" b="1" dirty="0" smtClean="0">
                <a:latin typeface="Times New Roman" pitchFamily="18" charset="0"/>
              </a:rPr>
              <a:t>родильному дому г. Шымкент за 2017 - 2018г</a:t>
            </a:r>
            <a:r>
              <a:rPr lang="ru-RU" sz="2400" b="1" dirty="0">
                <a:latin typeface="Times New Roman" pitchFamily="18" charset="0"/>
              </a:rPr>
              <a:t>.г.</a:t>
            </a:r>
          </a:p>
        </p:txBody>
      </p:sp>
      <p:graphicFrame>
        <p:nvGraphicFramePr>
          <p:cNvPr id="98593" name="Group 289"/>
          <p:cNvGraphicFramePr>
            <a:graphicFrameLocks noGrp="1"/>
          </p:cNvGraphicFramePr>
          <p:nvPr/>
        </p:nvGraphicFramePr>
        <p:xfrm>
          <a:off x="539750" y="1916113"/>
          <a:ext cx="8353425" cy="2088198"/>
        </p:xfrm>
        <a:graphic>
          <a:graphicData uri="http://schemas.openxmlformats.org/drawingml/2006/table">
            <a:tbl>
              <a:tblPr/>
              <a:tblGrid>
                <a:gridCol w="2116138"/>
                <a:gridCol w="1306512"/>
                <a:gridCol w="1306513"/>
                <a:gridCol w="1389062"/>
                <a:gridCol w="22352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0-6 сут.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7-27 сут.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500-999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1000-1499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1500-2499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 +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8592" name="Group 288"/>
          <p:cNvGraphicFramePr>
            <a:graphicFrameLocks noGrp="1"/>
          </p:cNvGraphicFramePr>
          <p:nvPr/>
        </p:nvGraphicFramePr>
        <p:xfrm>
          <a:off x="539750" y="4508500"/>
          <a:ext cx="8353425" cy="2089785"/>
        </p:xfrm>
        <a:graphic>
          <a:graphicData uri="http://schemas.openxmlformats.org/drawingml/2006/table">
            <a:tbl>
              <a:tblPr/>
              <a:tblGrid>
                <a:gridCol w="2116138"/>
                <a:gridCol w="1306512"/>
                <a:gridCol w="1306513"/>
                <a:gridCol w="1389062"/>
                <a:gridCol w="22352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0-6 сут.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7-27 сут.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500-999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1000-1499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1500-2499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 +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72" name="Text Box 176"/>
          <p:cNvSpPr txBox="1">
            <a:spLocks noChangeArrowheads="1"/>
          </p:cNvSpPr>
          <p:nvPr/>
        </p:nvSpPr>
        <p:spPr bwMode="auto">
          <a:xfrm>
            <a:off x="7451725" y="1557338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 b="1" dirty="0" smtClean="0">
                <a:latin typeface="+mj-lt"/>
              </a:rPr>
              <a:t>2017г.</a:t>
            </a:r>
            <a:endParaRPr lang="ru-RU" sz="2000" b="1" dirty="0">
              <a:latin typeface="+mj-lt"/>
            </a:endParaRPr>
          </a:p>
        </p:txBody>
      </p:sp>
      <p:sp>
        <p:nvSpPr>
          <p:cNvPr id="17473" name="Text Box 177"/>
          <p:cNvSpPr txBox="1">
            <a:spLocks noChangeArrowheads="1"/>
          </p:cNvSpPr>
          <p:nvPr/>
        </p:nvSpPr>
        <p:spPr bwMode="auto">
          <a:xfrm>
            <a:off x="7380288" y="4076700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 b="1" dirty="0" smtClean="0">
                <a:latin typeface="+mj-lt"/>
              </a:rPr>
              <a:t>2018г.</a:t>
            </a:r>
            <a:endParaRPr lang="ru-RU" sz="2000" b="1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332657"/>
            <a:ext cx="8260672" cy="3817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Выполнение плана по </a:t>
            </a:r>
            <a:r>
              <a:rPr lang="ru-RU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госзаказу 2017 - 2018гг </a:t>
            </a:r>
            <a:endParaRPr lang="ru-RU" sz="2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06403033"/>
              </p:ext>
            </p:extLst>
          </p:nvPr>
        </p:nvGraphicFramePr>
        <p:xfrm>
          <a:off x="0" y="4000504"/>
          <a:ext cx="9074924" cy="157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068"/>
                <a:gridCol w="1482504"/>
                <a:gridCol w="1328738"/>
                <a:gridCol w="1296144"/>
                <a:gridCol w="1440160"/>
                <a:gridCol w="1040018"/>
                <a:gridCol w="1357292"/>
              </a:tblGrid>
              <a:tr h="7962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2018</a:t>
                      </a:r>
                      <a:r>
                        <a:rPr lang="ru-RU" sz="16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предъявлено к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оплате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принято к оплате по актам выполненных работ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2018год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отклонение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(дефект)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количество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случаев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сумма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количество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случаев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сумма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количество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случаев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сумма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9733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829 371,00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D0D0D"/>
                          </a:solidFill>
                          <a:latin typeface="Bookman Old Style"/>
                        </a:rPr>
                        <a:t>9708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817 979,16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11 391,84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3214686"/>
            <a:ext cx="9144000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% дефектов 2017 года – 0,05%</a:t>
            </a:r>
            <a:endParaRPr lang="ru-RU" sz="1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857892"/>
            <a:ext cx="914400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latin typeface="Bookman Old Style" panose="02050604050505020204" pitchFamily="18" charset="0"/>
              </a:rPr>
              <a:t>% </a:t>
            </a:r>
            <a:r>
              <a:rPr lang="ru-RU" sz="1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дефектов за 2018 год – 0,25%</a:t>
            </a:r>
            <a:endParaRPr lang="ru-RU" sz="1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357298"/>
          <a:ext cx="9072594" cy="146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135"/>
                <a:gridCol w="1506437"/>
                <a:gridCol w="1328738"/>
                <a:gridCol w="1306286"/>
                <a:gridCol w="1435088"/>
                <a:gridCol w="1296144"/>
                <a:gridCol w="1093766"/>
              </a:tblGrid>
              <a:tr h="72008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2017</a:t>
                      </a:r>
                      <a:r>
                        <a:rPr lang="ru-RU" sz="16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</a:rPr>
                        <a:t> год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предъявлено к оплате 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2017 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принято к оплате по актам выполненных работ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2017 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отклонение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(дефект)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количество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случаев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сумма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количество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случаев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сумма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количество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случаев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сумма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9704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816 615,90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D0D0D"/>
                          </a:solidFill>
                          <a:latin typeface="Bookman Old Style"/>
                        </a:rPr>
                        <a:t>9699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807 445,62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9 170,28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78934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401080" cy="135732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Структурные подразделения и мощность родильного дома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186766" cy="4000528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Шымкентский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городской родильный дом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УЗ г. Шымкент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уровнем оказания перинатальной помощи и обслуживает 14 городских поликлиник, с общей  численностью населения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575865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 данным портала РПН на 01.01.2019г.), из них </a:t>
            </a:r>
            <a:r>
              <a:rPr lang="kk-KZ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154458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женщин фертильного возраста.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Расходы на одного стационарного больного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93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3607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2016 год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пролечено 9601 больных, проведено 37720 к/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пролечено 9468 больных, проведено 40851 к/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За 2018 год пролечено 9310 больных, проведено 44284 к/д </a:t>
                      </a:r>
                    </a:p>
                  </a:txBody>
                  <a:tcPr marL="9525" marR="9525" marT="9525" marB="0"/>
                </a:tc>
              </a:tr>
              <a:tr h="7360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Питание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429,08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650,98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446,6</a:t>
                      </a:r>
                    </a:p>
                  </a:txBody>
                  <a:tcPr marL="9525" marR="9525" marT="9525" marB="0" anchor="ctr"/>
                </a:tc>
              </a:tr>
              <a:tr h="7360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Медикаменты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4381,1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5558,8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6036,3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3"/>
            <a:ext cx="9036496" cy="36004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Анализ использования бюджетных средств за 2017-2018ГГ </a:t>
            </a:r>
            <a:endParaRPr lang="ru-RU" sz="16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8428769"/>
              </p:ext>
            </p:extLst>
          </p:nvPr>
        </p:nvGraphicFramePr>
        <p:xfrm>
          <a:off x="-1" y="548677"/>
          <a:ext cx="8572529" cy="603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218"/>
                <a:gridCol w="2390419"/>
                <a:gridCol w="2428892"/>
              </a:tblGrid>
              <a:tr h="3719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Специфика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80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Заработная плата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324 975,40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321937,7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2142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Компенсационные выплаты 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10 256,00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10443,3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Дифференцированная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оплата труда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19 719,40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23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Социальный налог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20 997,80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18759,8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Отчисления в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гос.фонд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соц.страхования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17 498,20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10036,5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8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Страхование 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8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Медицинское страхование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1 710,51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4735,4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Приобретение продуктов питания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25 764,00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8 519,80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25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Приобретение медикаментов и прочих средств медицинского назначения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220 000,00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267 310,18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Приобретение ГСМ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1684,5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1938,5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Приобретение прочих товаров 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26 886,60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23249,7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Коммунальные услуги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39 348,30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48332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Оплата за услуги связи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633,7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550,5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Прочие услуги и работы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124 860,39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110991,62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9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834 369,70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826 874,80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51880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5262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Совершенствование новых технологий</a:t>
            </a:r>
            <a:endParaRPr lang="ru-RU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17145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1400" dirty="0">
                <a:solidFill>
                  <a:srgbClr val="002060"/>
                </a:solidFill>
                <a:latin typeface="Bookman Old Style" panose="02050604050505020204" pitchFamily="18" charset="0"/>
              </a:rPr>
              <a:t>С 2005 года родильный дом №2 работает по пилотному проекту «Безопасное материнство». 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 целях реализации проекта «Безопасное материнство»  сотрудники родильного дома обучены по стратегии «Обеспечение безопасной беременности», «Антенатальный уход», «Ведение перинатальных осложнений», «Эффективная перинатальная помощь в рамках программы ВОЗ», «Внедрение критериев живорождения и мертворождения, рекомендованных ВОЗ в практику здравоохранения», «Интеграция ППМР в обеспечение безопасной беременности» и др.  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 целью внедрения  эффективных </a:t>
            </a:r>
            <a:r>
              <a:rPr lang="ru-RU" sz="1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перинатальных технологий созданы рабочие группы - </a:t>
            </a:r>
          </a:p>
          <a:p>
            <a:endParaRPr lang="ru-RU" sz="14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714620"/>
            <a:ext cx="9144000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7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родильном отделении количество индивидуальных родильных палат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родовые палаты оснащены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специализированным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оборудованием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оказания квалифицированной помощи роженицам и адекватному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проведению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первичной реанимации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новорожденным. 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Индикаторы внутренней оценки качества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стационарной помощи матерям и новорожденным для самооценки стационаров в службе охраны материнства и детства за 2018год: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партнерских родов составило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91,2% – согласно желаемого показателя должно быть более 80%;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родов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литотомическом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положении (роды в тазовом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предлежании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плода, многоплодные роды,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преэклампсия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тяжелой степени) составило 1,3%  - желаемый показатель менее 5%;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частота рождения детей с оценкой по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Апгар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5 мин меньше 4 баллов: 0,2%  - желаемый показатель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меннее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1%;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удельный вес детей, нуждавшихся в реанимации  4,6% - желаемый показатель меньше 5%;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удельный вес детей, находящихся на исключительно-грудном вскармливании (ИГВ) на момент выписки 99,8% (исключение: дети ВИЧ инфицированных и больных туберкулезом женщин) - желаемый показатель более 95%;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удельный вес вакцинированных новорожденных -97,5% - желаемый показатель более 95%;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случаев  позднего сепсиса нет.</a:t>
            </a:r>
          </a:p>
          <a:p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524723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60672" cy="93610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Выполнение плана работы.</a:t>
            </a:r>
            <a:endParaRPr lang="ru-RU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4137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1800" dirty="0" smtClean="0">
                <a:latin typeface="Bookman Old Style" panose="02050604050505020204" pitchFamily="18" charset="0"/>
              </a:rPr>
              <a:t>Разработан и утвержден план работы на 2019г; утверждены должностные инструкции; </a:t>
            </a:r>
            <a:endParaRPr lang="ru-RU" sz="1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ru-RU" sz="1800" dirty="0">
                <a:latin typeface="Bookman Old Style" panose="02050604050505020204" pitchFamily="18" charset="0"/>
              </a:rPr>
              <a:t>Участие в работе координационного совета, Регионального штаба, </a:t>
            </a:r>
            <a:r>
              <a:rPr lang="ru-RU" sz="1800" dirty="0" smtClean="0">
                <a:latin typeface="Bookman Old Style" panose="02050604050505020204" pitchFamily="18" charset="0"/>
              </a:rPr>
              <a:t>Коллегии </a:t>
            </a:r>
            <a:r>
              <a:rPr lang="ru-RU" sz="1800" dirty="0">
                <a:latin typeface="Bookman Old Style" panose="02050604050505020204" pitchFamily="18" charset="0"/>
              </a:rPr>
              <a:t>управления здравоохранения, </a:t>
            </a:r>
            <a:r>
              <a:rPr lang="ru-RU" sz="1800" dirty="0" err="1">
                <a:latin typeface="Bookman Old Style" panose="02050604050505020204" pitchFamily="18" charset="0"/>
              </a:rPr>
              <a:t>лечпрофсоветах</a:t>
            </a:r>
            <a:r>
              <a:rPr lang="ru-RU" sz="1800" dirty="0">
                <a:latin typeface="Bookman Old Style" panose="02050604050505020204" pitchFamily="18" charset="0"/>
              </a:rPr>
              <a:t>. </a:t>
            </a:r>
            <a:endParaRPr lang="ru-RU" sz="1800" dirty="0" smtClean="0">
              <a:latin typeface="Bookman Old Style" panose="020506040505050202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Исполнение приказов МЗ РК , работа по проекту «Интеграция </a:t>
            </a:r>
            <a:r>
              <a:rPr lang="ru-RU" sz="1800" dirty="0">
                <a:solidFill>
                  <a:schemeClr val="tx1"/>
                </a:solidFill>
                <a:latin typeface="Bookman Old Style" panose="02050604050505020204" pitchFamily="18" charset="0"/>
              </a:rPr>
              <a:t>ППМР в обеспечение безопасной беременности</a:t>
            </a:r>
            <a:r>
              <a:rPr lang="ru-RU" sz="1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»</a:t>
            </a:r>
          </a:p>
          <a:p>
            <a:r>
              <a:rPr lang="ru-RU" sz="1800" dirty="0" smtClean="0">
                <a:latin typeface="Bookman Old Style" panose="02050604050505020204" pitchFamily="18" charset="0"/>
              </a:rPr>
              <a:t>Своевременное повышение квалификации сотрудников, проведение внутреннего мониторинга по программе эффективных перинатальных технологий </a:t>
            </a:r>
          </a:p>
          <a:p>
            <a:r>
              <a:rPr lang="ru-RU" sz="1800" dirty="0" smtClean="0">
                <a:latin typeface="Bookman Old Style" panose="02050604050505020204" pitchFamily="18" charset="0"/>
              </a:rPr>
              <a:t>Проведение тематических конференций по клиническим протоколам и трудовой дисциплине; созданы команды по внедрению перинатальных технологий; проведение тренингов по «горячим вопросам», работа комиссии инфекционного контроля</a:t>
            </a:r>
          </a:p>
          <a:p>
            <a:r>
              <a:rPr lang="ru-RU" sz="1800" dirty="0" err="1" smtClean="0">
                <a:latin typeface="Bookman Old Style" panose="02050604050505020204" pitchFamily="18" charset="0"/>
              </a:rPr>
              <a:t>Проводение</a:t>
            </a:r>
            <a:r>
              <a:rPr lang="ru-RU" sz="1800" dirty="0" smtClean="0">
                <a:latin typeface="Bookman Old Style" panose="02050604050505020204" pitchFamily="18" charset="0"/>
              </a:rPr>
              <a:t> санитарно-просветительной работы среди рожениц и родильниц, пропаганда здорового образа жизни; выполнение перечня мероприятий по программе «</a:t>
            </a:r>
            <a:r>
              <a:rPr lang="ru-RU" sz="1800" dirty="0" err="1" smtClean="0">
                <a:latin typeface="Bookman Old Style" panose="02050604050505020204" pitchFamily="18" charset="0"/>
              </a:rPr>
              <a:t>Саламатты</a:t>
            </a:r>
            <a:r>
              <a:rPr lang="ru-RU" sz="1800" dirty="0" smtClean="0">
                <a:latin typeface="Bookman Old Style" panose="02050604050505020204" pitchFamily="18" charset="0"/>
              </a:rPr>
              <a:t> </a:t>
            </a:r>
            <a:r>
              <a:rPr lang="ru-RU" sz="1800" dirty="0" err="1" smtClean="0">
                <a:latin typeface="Bookman Old Style" panose="02050604050505020204" pitchFamily="18" charset="0"/>
              </a:rPr>
              <a:t>Казакстан</a:t>
            </a:r>
            <a:r>
              <a:rPr lang="ru-RU" sz="1800" dirty="0" smtClean="0">
                <a:latin typeface="Bookman Old Style" panose="02050604050505020204" pitchFamily="18" charset="0"/>
              </a:rPr>
              <a:t> 2050»; организация службы школы здоровья</a:t>
            </a:r>
          </a:p>
          <a:p>
            <a:r>
              <a:rPr lang="ru-RU" sz="1800" dirty="0" smtClean="0">
                <a:latin typeface="Bookman Old Style" panose="02050604050505020204" pitchFamily="18" charset="0"/>
              </a:rPr>
              <a:t>Совершенствование системы финансирования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Работа комиссии по разработке лекарственного формуляра согласно приказа №1 от 20.01.2015г.</a:t>
            </a:r>
          </a:p>
          <a:p>
            <a:r>
              <a:rPr lang="ru-RU" sz="1800" dirty="0" smtClean="0">
                <a:latin typeface="Bookman Old Style" panose="02050604050505020204" pitchFamily="18" charset="0"/>
              </a:rPr>
              <a:t>Осуществление закупок согласно плана государственных закупок</a:t>
            </a:r>
          </a:p>
          <a:p>
            <a:r>
              <a:rPr lang="ru-RU" sz="1800" dirty="0" smtClean="0">
                <a:latin typeface="Bookman Old Style" panose="02050604050505020204" pitchFamily="18" charset="0"/>
              </a:rPr>
              <a:t>Проведение </a:t>
            </a:r>
            <a:r>
              <a:rPr lang="ru-RU" sz="1800" dirty="0" err="1" smtClean="0">
                <a:latin typeface="Bookman Old Style" panose="02050604050505020204" pitchFamily="18" charset="0"/>
              </a:rPr>
              <a:t>конфидециальных</a:t>
            </a:r>
            <a:r>
              <a:rPr lang="ru-RU" sz="1800" dirty="0" smtClean="0">
                <a:latin typeface="Bookman Old Style" panose="02050604050505020204" pitchFamily="18" charset="0"/>
              </a:rPr>
              <a:t> аудитов по критическим ситуациям; качественная и своевременная работа с порталами БГ, ЭРСБ и РПН</a:t>
            </a:r>
          </a:p>
          <a:p>
            <a:r>
              <a:rPr lang="ru-RU" sz="1800" dirty="0" smtClean="0">
                <a:latin typeface="Bookman Old Style" panose="02050604050505020204" pitchFamily="18" charset="0"/>
              </a:rPr>
              <a:t>Работа служба поддержки пациентов и внутреннего контроля, </a:t>
            </a:r>
            <a:r>
              <a:rPr lang="ru-RU" sz="1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приказ №95а от </a:t>
            </a:r>
            <a:r>
              <a:rPr lang="ru-RU" sz="1800" dirty="0" smtClean="0">
                <a:latin typeface="Bookman Old Style" panose="02050604050505020204" pitchFamily="18" charset="0"/>
              </a:rPr>
              <a:t>30.04.2015г. 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Пересмотр целесообразности работы электронной медицинской документации по программе «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KazmedGIS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76392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Основные медико-экономические показатели</a:t>
            </a:r>
            <a:endParaRPr lang="ru-RU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358481"/>
              </p:ext>
            </p:extLst>
          </p:nvPr>
        </p:nvGraphicFramePr>
        <p:xfrm>
          <a:off x="571472" y="1785926"/>
          <a:ext cx="8143932" cy="442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0444"/>
                <a:gridCol w="1876744"/>
                <a:gridCol w="1876744"/>
              </a:tblGrid>
              <a:tr h="737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2017г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2018г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372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Пролечено больных (чел)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Количество родов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9468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8335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9310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8020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372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Выполнено к/дней  (к/дней)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40851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44284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71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Оборот койки  (кол-во)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72,8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60,8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531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Times New Roman" pitchFamily="18" charset="0"/>
                        </a:rPr>
                        <a:t>Среднее пребывание на койке  (дней)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4,3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4,8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372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Занятость койки  (дней)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314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289,4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592056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8D0D6B"/>
                </a:solidFill>
              </a:rPr>
              <a:t>Анализ использования коечного фонда</a:t>
            </a:r>
            <a:endParaRPr lang="ru-RU" dirty="0">
              <a:solidFill>
                <a:srgbClr val="8D0D6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Анализируя коечный фонд родильного дома за  2018г можно отметить снижение количества пролеченных больных на  156 в сравнении с отчетным периодом 2017года.</a:t>
            </a:r>
          </a:p>
          <a:p>
            <a:pPr font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Увеличение среднего пребывания больных на койке в сравнении с 2017г (на 0,5), а так же уменьшение оборота койки связано с увеличением количества детей, получавших лечение в ПИТ: в 2017г – 382 детей, в 2018г – 388.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57166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Качественные показатели за 12 месяцев </a:t>
            </a:r>
            <a:r>
              <a:rPr lang="ru-RU" sz="2400" dirty="0" smtClean="0"/>
              <a:t>2017-2018гг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86809" cy="564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276"/>
                <a:gridCol w="3578123"/>
                <a:gridCol w="1995205"/>
                <a:gridCol w="1995205"/>
              </a:tblGrid>
              <a:tr h="6881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2017г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2018г.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8961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Родов –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8335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8020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181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Патологические роды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3691-44,3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3312-41,3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961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Родилось живыми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8327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8007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961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205-2,4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238-2,9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817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Родилось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мертвыми, показатель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 – 8,7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63- 7,8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961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Умерло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 – 0,2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 – 0,06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817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ранней неонатальной смертности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961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Перинатальная смертность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75-8,9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68-8,4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961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них недоношенных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38-50,6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43-63,2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961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Кесарево сечение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1223-14,6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1324-16,5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961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Материнская смертность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1-12.4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мертворождаемости, </a:t>
            </a:r>
            <a:b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ранней </a:t>
            </a:r>
            <a:r>
              <a:rPr lang="ru-RU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неонатальной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смертности и </a:t>
            </a:r>
            <a:b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перинатальной смертности. </a:t>
            </a:r>
            <a:endParaRPr lang="ru-RU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  <p:graphicFrame>
        <p:nvGraphicFramePr>
          <p:cNvPr id="12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10715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Случаи летальности  переведенных детей на 3 уровень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71543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0" y="1357298"/>
          <a:ext cx="471487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500562" y="1428736"/>
          <a:ext cx="464343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85918" y="92867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Соотношение плановых и экстренных операций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6082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0" y="0"/>
            <a:ext cx="9109075" cy="6858000"/>
          </a:xfr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ctr" eaLnBrk="1" hangingPunct="1">
              <a:buFont typeface="Arial" charset="0"/>
              <a:buNone/>
              <a:defRPr/>
            </a:pP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eaLnBrk="1" hangingPunct="1"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Стационарная помощь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Коечная мощность- 153 коек, в т.ч.   по отделениям: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                                           Кадровые ресурсы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  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                                                                       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sz="2000" b="1" dirty="0" smtClean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8977644"/>
              </p:ext>
            </p:extLst>
          </p:nvPr>
        </p:nvGraphicFramePr>
        <p:xfrm>
          <a:off x="357158" y="2214554"/>
          <a:ext cx="8786842" cy="4070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906"/>
                <a:gridCol w="2965936"/>
              </a:tblGrid>
              <a:tr h="82376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отделений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коек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93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Отделение патологии беременных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536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Отделение  І физиологии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Отделение  ІІ физиологии</a:t>
                      </a:r>
                    </a:p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6775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Отделение интенсивной терапии и патологии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новорожденных и ПИТ палата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17+5=22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0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Отделение гинекологии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399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Roddmom-pc-epidem\Desktop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785926"/>
            <a:ext cx="4874252" cy="4143404"/>
          </a:xfrm>
          <a:prstGeom prst="rect">
            <a:avLst/>
          </a:prstGeom>
          <a:noFill/>
        </p:spPr>
      </p:pic>
      <p:pic>
        <p:nvPicPr>
          <p:cNvPr id="23555" name="Picture 3" descr="C:\Users\Roddmom-pc-epidem\Desktop\Безымяннысс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1060" y="1643050"/>
            <a:ext cx="4232940" cy="41434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28860" y="785794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Основные показания для операции кесарево сечение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населения, количество родов и мертворожденных по поликлиникам 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928670"/>
          <a:ext cx="8858280" cy="5763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43"/>
                <a:gridCol w="1860983"/>
                <a:gridCol w="1860983"/>
                <a:gridCol w="1432505"/>
                <a:gridCol w="1917266"/>
              </a:tblGrid>
              <a:tr h="7858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Поликлиники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Общая численность населения (по отчетным данным  поликлиник)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Женщины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фертиль-ного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возраста </a:t>
                      </a:r>
                    </a:p>
                    <a:p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 отчетным данным  поликлиник)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родов за 2018г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Мертворожден-ные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2018г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ШГЦП №1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54749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14794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951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04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ШГП №2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61796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14281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1428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ШГП №4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43694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10608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1120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ШГП №8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40022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12725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525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5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ШГП №6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76389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18458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2654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ШГП №9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60923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14361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2086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ШГП №11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54027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12677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1794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0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ШГП №13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70554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22054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1277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72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МЦ «Доктора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Орынбаева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10832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4788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5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МЦ «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Сымбат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6544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4379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ПК «Чапаевка»</a:t>
                      </a: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21378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5034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457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ЖД-больница</a:t>
                      </a: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24081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4871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375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99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МЦ «Ай –Нуры»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29483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7432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780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99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МЦ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0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Даумед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ШГП №12  ЦРБ Сузак, Эскулап, </a:t>
                      </a:r>
                      <a:r>
                        <a:rPr lang="ru-RU" sz="10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Алматы</a:t>
                      </a:r>
                      <a:endParaRPr lang="ru-RU" sz="10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21393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7996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329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8+2+1+1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99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575865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154458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14000</a:t>
                      </a:r>
                    </a:p>
                    <a:p>
                      <a:pPr algn="ctr"/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  <a:p>
                      <a:pPr algn="ctr"/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15328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Анализ мертворождения в разрезе поликлиник</a:t>
            </a:r>
            <a:endParaRPr lang="ru-RU" sz="32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97000"/>
          <a:ext cx="8572560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кровотечений за  </a:t>
            </a:r>
            <a:r>
              <a:rPr lang="ru-RU" dirty="0" smtClean="0"/>
              <a:t>2017-2018гг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6583682" cy="4805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2891816"/>
                <a:gridCol w="1645921"/>
                <a:gridCol w="1645921"/>
              </a:tblGrid>
              <a:tr h="686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2017г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2018г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родов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8335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8020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Послеродовые кровотечения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260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193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Кровопотеря более 1 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Гистерэктомии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Лапаротомии по поводу ПРК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Б-Линч, О-Лири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Проблемы родильного дома на сегодняшний день.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2"/>
          <a:ext cx="8229600" cy="4351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19225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Пути решения</a:t>
                      </a:r>
                      <a:endParaRPr lang="ru-RU" dirty="0"/>
                    </a:p>
                  </a:txBody>
                  <a:tcPr/>
                </a:tc>
              </a:tr>
              <a:tr h="2663333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Низкое санитарно-техническое</a:t>
                      </a:r>
                      <a:r>
                        <a:rPr lang="ru-RU" baseline="0" dirty="0" smtClean="0"/>
                        <a:t> состояние зданий, отсутствие системы горячего водоснабжения и вентиляции, стесненность (нехватка помещений).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здания ГКП на ПХВ «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Шымкентский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городской родильный дом » назначен 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2019г.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 корпуса Я с последующим открытием хозрасчетного отделения.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68800">
                <a:tc>
                  <a:txBody>
                    <a:bodyPr/>
                    <a:lstStyle/>
                    <a:p>
                      <a:r>
                        <a:rPr lang="ru-RU" dirty="0" smtClean="0"/>
                        <a:t>Слабая материально-техническая база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Развитие</a:t>
                      </a:r>
                      <a:r>
                        <a:rPr lang="ru-RU" baseline="0" dirty="0" smtClean="0"/>
                        <a:t> платных услуг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06760" cy="1571612"/>
          </a:xfrm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 целях снижения материнской смертности, мертворождаемости и в целом перинатальной смертности намечены  следующие задачи: 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00240"/>
            <a:ext cx="8928992" cy="48577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продолжение обучения персонала эффективному проведению первичной    реанимации новорожденных; 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соблюдение тепловой цепочки в родильном доме, недопущение гипотермии новорожденных;  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неукоснительное соблюдение принципов безопасного материнства;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обеспечение  постоянного повышения квалификации врачей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 среднего медперсонала по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применению надлежащих  технологий в родильном доме;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соблюдение клинических протоколов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Соблюдение регионализации.</a:t>
            </a:r>
          </a:p>
          <a:p>
            <a:pPr lvl="0"/>
            <a:r>
              <a:rPr lang="ru-RU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Преемственнность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с ПМСП и другими стационарами.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Своевременная передача активов.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Проведения мероприятий по укреплению инфекционного контроля по профилактике ВБИ (рациональное назначение антибиотиков).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Анализ причин критических случаев и смерти по историям болезни. Клинический разбор и </a:t>
            </a:r>
            <a:r>
              <a:rPr lang="ru-RU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конфидицальный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аудит.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 целью повышения качества оказания </a:t>
            </a:r>
            <a:r>
              <a:rPr lang="ru-RU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мед.помощи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продолжить работать по принципу системы «</a:t>
            </a:r>
            <a:r>
              <a:rPr lang="ru-RU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Триаж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» (согласно приказу №450 от 03.07.2017г  «Об утверждении правил оказания скорой </a:t>
            </a:r>
            <a:r>
              <a:rPr lang="ru-RU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мед.помощи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в РК»)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02005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                     Задачи и планы на 2019год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0212439"/>
              </p:ext>
            </p:extLst>
          </p:nvPr>
        </p:nvGraphicFramePr>
        <p:xfrm>
          <a:off x="357158" y="1648915"/>
          <a:ext cx="8572560" cy="52090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5753"/>
                <a:gridCol w="2571768"/>
                <a:gridCol w="963405"/>
                <a:gridCol w="822545"/>
                <a:gridCol w="2499568"/>
                <a:gridCol w="1429521"/>
              </a:tblGrid>
              <a:tr h="555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Подведение итогов работы за 2018 год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Отчет главного врача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22-29.01.1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Главный врач 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Кенжебаева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М.У.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Гл.врач Кенжебаева М.У.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Разработать и утвердить план работы на 2019 г.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Утвержденный план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Январь 201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Зам. главного врача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Амирова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П.Т.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Утвердить должностные инструкции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20.01.1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Главный врач Кенжебаева М.У.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72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Выполнение перечня мероприятий по реализации государственной программмы «Деңсаулық» на 2016-2019годы развития здравоохранения РК и кодекса РК от 18.09.2009г №193 – 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IV «О здоровье народа и системе здравоохранения»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Зам.гл.врача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Амирова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П.Т.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Зав.родильным отделением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Конырбаева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Зав. физиологией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Керимбекова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Ж.С.;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Зав.ОПБ Динтаева Р.Ж.,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Зав.ОРИТ Аширов Е.Б.,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Зав.отделением новорожденных Нуранова С.А.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Гл.врач Кенжебаева М.У.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Выполнение постановления правительства РК от 15.12.2009г №2136 «Об утверждении перечня гарантированного объема бесплатной медицинской помощи».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Вывешивание стендов на видном месте.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Зам.гл.врача Амирова П.Т.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Зав.родильным отделением Конырбаева Г.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Зав. физиологией Керимбекова Ж.С.;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Зав.ОПБ Динтаева Р.Ж.,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Зав.ОРИТ Аширов Е.Б.,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Зав.отделением новорожденных Нуранова С.А.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Гл.врач Кенжебаева М.У.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Проведение к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омандно-штабных учений по гражданской обороне при ЧС согласно приказа №179-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Ө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от 15.03.2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010г «Усиление оказания медпомощи при ЧС».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Командно-штабное учение.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 полугодие 201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 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Врач акушер-гинеколог Данияров Ж.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Гл.врач Кенжебаева М.У.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Проведение учений по гражданской обороне и ЧС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Семинарские занятия.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Ежемесячно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Врач</a:t>
                      </a: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акушер-гинеколог</a:t>
                      </a: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Данияров</a:t>
                      </a: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 Ж.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71802" y="1357298"/>
            <a:ext cx="31083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Организационно-методическая работа</a:t>
            </a: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0703097"/>
              </p:ext>
            </p:extLst>
          </p:nvPr>
        </p:nvGraphicFramePr>
        <p:xfrm>
          <a:off x="357158" y="571480"/>
          <a:ext cx="8501122" cy="8105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6460"/>
                <a:gridCol w="2528411"/>
                <a:gridCol w="1029099"/>
                <a:gridCol w="822182"/>
                <a:gridCol w="2510558"/>
                <a:gridCol w="1334412"/>
              </a:tblGrid>
              <a:tr h="4822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Наименования мероприятии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Форма завершения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Срок исполнения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Ответственные исполнители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Контроль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1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50185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3962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Работа с программами в области здравоохранения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64264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8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8031557"/>
              </p:ext>
            </p:extLst>
          </p:nvPr>
        </p:nvGraphicFramePr>
        <p:xfrm>
          <a:off x="0" y="580274"/>
          <a:ext cx="9144032" cy="6277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06"/>
                <a:gridCol w="2920518"/>
                <a:gridCol w="1216977"/>
                <a:gridCol w="667603"/>
                <a:gridCol w="2810620"/>
                <a:gridCol w="1143008"/>
              </a:tblGrid>
              <a:tr h="1125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 b="1" dirty="0">
                          <a:latin typeface="Times New Roman"/>
                          <a:ea typeface="Calibri"/>
                          <a:cs typeface="Times New Roman"/>
                        </a:rPr>
                        <a:t>Исполнение приказа №665 МЗ </a:t>
                      </a:r>
                      <a:r>
                        <a:rPr lang="kk-KZ" sz="1050" dirty="0">
                          <a:latin typeface="Times New Roman"/>
                          <a:ea typeface="Calibri"/>
                          <a:cs typeface="Times New Roman"/>
                        </a:rPr>
                        <a:t>РК от 22.12.2008 года «О мониторинге родившихся, умерших детей до 1-го года, материнская смертность» фориа №2009/у-01; №2009-у-02: форма №69;70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 dirty="0">
                          <a:latin typeface="Times New Roman"/>
                          <a:ea typeface="Calibri"/>
                          <a:cs typeface="Times New Roman"/>
                        </a:rPr>
                        <a:t>Сводная ведомость,мед.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 dirty="0">
                          <a:latin typeface="Times New Roman"/>
                          <a:ea typeface="Calibri"/>
                          <a:cs typeface="Times New Roman"/>
                        </a:rPr>
                        <a:t>карты.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>
                          <a:latin typeface="Times New Roman"/>
                          <a:ea typeface="Calibri"/>
                          <a:cs typeface="Times New Roman"/>
                        </a:rPr>
                        <a:t>Ежедневно до 15часов, ежемесячно. РЦРЗ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105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Гланый.врач Кенжебаева М.У.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63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Постоянный мониторинг исполнения приказа МЗ РК №272 18.04.2012г. «О профилактике передачи ВИЧ инфекции от матери к ребенку В РК»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Контроль ведения журнала регистрации консультирования и тестирования на вич беременных в роддоме.Профилактика ППМР ВИЧ от матери к ребенку.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Calibri"/>
                          <a:cs typeface="Times New Roman"/>
                        </a:rPr>
                        <a:t>Врач эпидемиолог- Айнакулова Д.С.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Calibri"/>
                          <a:cs typeface="Times New Roman"/>
                        </a:rPr>
                        <a:t>Авизова З.К.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100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0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Постоянный мониторинг приказа МЗРК №761 07.0702010г. «Об утверждении Правил оказания Стационарной помощи в мед. Организациях по охране здоровья матери и ребенка».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Семинарские занятия. Отсутвие актов, замечании КИК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I-XII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1000">
                          <a:latin typeface="Times New Roman"/>
                          <a:ea typeface="Calibri"/>
                          <a:cs typeface="Times New Roman"/>
                        </a:rPr>
                        <a:t>.глав.врача Амирова П.Т..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Calibri"/>
                          <a:cs typeface="Times New Roman"/>
                        </a:rPr>
                        <a:t>Врач эпидемиолог- Айнакулова Д.С.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Calibri"/>
                          <a:cs typeface="Times New Roman"/>
                        </a:rPr>
                        <a:t>зав.отделением новорожденных Нуранова С.А.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Гланый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врач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Кенжебаева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М.У.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76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Проведение лечебнодиагностических мероприятий соответвенно протоколам диагностики и лечения. Приказ №239 от 7.04.2010 года «Об утверждении протоколов диагностики и лечения», «О внесении дополнений в приказ Министерства здравоохранения Республики Казахстан от 2 декабря 2011 года №869 «Об утверждении протоколов диагностики и лечения»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Протоколы: №4 от 09.06.2016г, №17 от 08.12.2016г; №23 от 12.12.2013г; №19 от 10.12.2015г. от 27.12.17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Отсутствие актов, замечании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ККМУ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XII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Зав.родильным отделением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Конырбаева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Г.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Зав.  физиологией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Керимбекова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Ж.С.;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Зав.ОПБ Динтаева Р.Ж.,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Зав.ОРИТ Аширов Е.Б.,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Зав.отделением новорожденных Нуранова С.А.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Гланый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врач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Кенжебаева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М.У.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0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Приказ №452 от 03.07.2012 года «О мерах совершенствования медицинской помощи беременным женщинам, роженицам,родильницам и женщинам фертильного возраста»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I-XII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Зам.глав.врача-Амирова П.Т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Зав.родильным отделением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Конырбаева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Г.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Зав. физиологией Керимбекова Ж.С.;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Зав.ОПБ Динтаева Р.Ж.,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зав.ОРИТ Аширов Е.Б.,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/>
                          <a:ea typeface="Calibri"/>
                          <a:cs typeface="Times New Roman"/>
                        </a:rPr>
                        <a:t>Зав.отделением новорожденных Нуранова </a:t>
                      </a:r>
                      <a:r>
                        <a:rPr lang="kk-KZ" sz="1000" dirty="0" smtClean="0">
                          <a:latin typeface="Times New Roman"/>
                          <a:ea typeface="Calibri"/>
                          <a:cs typeface="Times New Roman"/>
                        </a:rPr>
                        <a:t>С.А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Гланый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врач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Кенжебаева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М.У.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77676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42844" y="274638"/>
            <a:ext cx="8858312" cy="58259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Участие в работе координационного совета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1769028917"/>
              </p:ext>
            </p:extLst>
          </p:nvPr>
        </p:nvGraphicFramePr>
        <p:xfrm>
          <a:off x="285720" y="785795"/>
          <a:ext cx="8715404" cy="1557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859"/>
                <a:gridCol w="2011465"/>
                <a:gridCol w="1474319"/>
                <a:gridCol w="1474319"/>
                <a:gridCol w="1877180"/>
                <a:gridCol w="1475262"/>
              </a:tblGrid>
              <a:tr h="1071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Участвовать в работе Координационного совета, Регионального штаба, коллегии управления здравоохранения.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Главный врач Кенжебаева М.У.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Участвовать в лечпрофсоветах.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14480" y="2500306"/>
            <a:ext cx="5429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Развитие кадровых ресурсов</a:t>
            </a:r>
            <a:endParaRPr lang="ru-RU" sz="2000" dirty="0"/>
          </a:p>
        </p:txBody>
      </p:sp>
      <p:graphicFrame>
        <p:nvGraphicFramePr>
          <p:cNvPr id="6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16904771"/>
              </p:ext>
            </p:extLst>
          </p:nvPr>
        </p:nvGraphicFramePr>
        <p:xfrm>
          <a:off x="357158" y="3071810"/>
          <a:ext cx="8572558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232"/>
                <a:gridCol w="1925700"/>
                <a:gridCol w="1359406"/>
                <a:gridCol w="1214446"/>
                <a:gridCol w="2286016"/>
                <a:gridCol w="1428758"/>
              </a:tblGrid>
              <a:tr h="1071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Своевременное повышение квалификации сотрудников родильного дома.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Обучение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Зав.родильным отделением Конырбаева Г.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Зав.  физиологией Керимбекова Ж.С.;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Зав.ОПБ Динтаева Р.Ж.,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Зав.ОРИТ Аширов Е.Б.,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Зав.отделением новорожденных Нуранова С.А.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4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Проведение внутреннего мониторинга медицинских сотрудников по программе эффективных перинатальных технологий с последущей аттестацией.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Обучение, дотестовый, послетестовый мониторинг.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Зав.родильным отделением Конырбаева Г.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Зав.  физиологией Керимбекова Ж.С.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Зав.ОПБ Динтаева Р.Ж.,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Зав.ОРИТ Аширов Е.Б.,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Зав.отделением новорожденных Нуранова С.А.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99946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Лечебно-профилактическая работа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4231933"/>
              </p:ext>
            </p:extLst>
          </p:nvPr>
        </p:nvGraphicFramePr>
        <p:xfrm>
          <a:off x="0" y="642919"/>
          <a:ext cx="9144001" cy="6215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080"/>
                <a:gridCol w="2940165"/>
                <a:gridCol w="1393946"/>
                <a:gridCol w="696973"/>
                <a:gridCol w="2613649"/>
                <a:gridCol w="1089188"/>
              </a:tblGrid>
              <a:tr h="771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b="1">
                          <a:latin typeface="Times New Roman"/>
                          <a:ea typeface="Calibri"/>
                          <a:cs typeface="Times New Roman"/>
                        </a:rPr>
                        <a:t>Исполнение приказа №665 МЗ </a:t>
                      </a: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РК от 22.12.2008 года «О мониторинге родившихся, умерших детей до 1-го года, материнская смертность» фориа №2009/у-01; №2009-у-02: форма №69;70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Сводная ведомость,мед.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карты.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Ежедневно до 15часов, ежемесячно. РЦРЗ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5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50">
                          <a:latin typeface="Times New Roman"/>
                          <a:ea typeface="Calibri"/>
                          <a:cs typeface="Times New Roman"/>
                        </a:rPr>
                        <a:t>Гланый.врач Кенжебаева М.У.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8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Постоянный мониторинг исполнения приказа МЗ РК №272 18.04.2012г. «О профилактике передачи ВИЧ инфекции от матери к ребенку В РК»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Контроль ведения журнала регистрации консультирования и тестирования на вич беременных в роддоме.Профилактика ППМР ВИЧ от матери к ребенку.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Врач эпидемиолог- Айнакулова Д.С.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Авизова З.К.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5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Постоянный мониторинг приказа МЗРК №761 07.0702010г. «Об утверждении Правил оказания Стационарной помощи в мед. Организациях по охране здоровья матери и ребенка».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Семинарские занятия. Отсутвие актов, замечании КИК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50">
                          <a:latin typeface="Times New Roman"/>
                          <a:ea typeface="Calibri"/>
                          <a:cs typeface="Times New Roman"/>
                        </a:rPr>
                        <a:t>I-XII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5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.глав.врача Амирова П.Т..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Врач эпидемиолог- Айнакулова Д.С.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зав.отделением новорожденных Нуранова С.А.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50">
                          <a:latin typeface="Times New Roman"/>
                          <a:ea typeface="Calibri"/>
                          <a:cs typeface="Times New Roman"/>
                        </a:rPr>
                        <a:t>Гланый врач Кенжебаева М.У.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4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Проведение лечебнодиагностических мероприятий соответвенно протоколам диагностики и лечения. Приказ №239 от 7.04.2010 года «Об утверждении протоколов диагностики и лечения», «О внесении дополнений в приказ Министерства здравоохранения Республики Казахстан от 2 декабря 2011 года №869 «Об утверждении протоколов диагностики и лечения»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Протоколы: №4 от 09.06.2016г, №17 от 08.12.2016г; №23 от 12.12.2013г; №19 от 10.12.2015г. от 27.12.17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>
                          <a:latin typeface="Times New Roman"/>
                          <a:ea typeface="Calibri"/>
                          <a:cs typeface="Times New Roman"/>
                        </a:rPr>
                        <a:t>Отсутствие актов, замечании</a:t>
                      </a:r>
                      <a:r>
                        <a:rPr lang="ru-RU" sz="950">
                          <a:latin typeface="Times New Roman"/>
                          <a:ea typeface="Calibri"/>
                          <a:cs typeface="Times New Roman"/>
                        </a:rPr>
                        <a:t> ККМУ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5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95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950">
                          <a:latin typeface="Times New Roman"/>
                          <a:ea typeface="Calibri"/>
                          <a:cs typeface="Times New Roman"/>
                        </a:rPr>
                        <a:t>XII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Calibri"/>
                          <a:cs typeface="Times New Roman"/>
                        </a:rPr>
                        <a:t> Зав.родильным отделением </a:t>
                      </a:r>
                      <a:r>
                        <a:rPr lang="ru-RU" sz="950" dirty="0" err="1">
                          <a:latin typeface="Times New Roman"/>
                          <a:ea typeface="Calibri"/>
                          <a:cs typeface="Times New Roman"/>
                        </a:rPr>
                        <a:t>Конырбаева</a:t>
                      </a:r>
                      <a:r>
                        <a:rPr lang="ru-RU" sz="950" dirty="0">
                          <a:latin typeface="Times New Roman"/>
                          <a:ea typeface="Calibri"/>
                          <a:cs typeface="Times New Roman"/>
                        </a:rPr>
                        <a:t> Г.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Calibri"/>
                          <a:cs typeface="Times New Roman"/>
                        </a:rPr>
                        <a:t>Зав.  физиологией </a:t>
                      </a:r>
                      <a:r>
                        <a:rPr lang="ru-RU" sz="950" dirty="0" err="1">
                          <a:latin typeface="Times New Roman"/>
                          <a:ea typeface="Calibri"/>
                          <a:cs typeface="Times New Roman"/>
                        </a:rPr>
                        <a:t>Керимбекова</a:t>
                      </a:r>
                      <a:r>
                        <a:rPr lang="ru-RU" sz="950" dirty="0">
                          <a:latin typeface="Times New Roman"/>
                          <a:ea typeface="Calibri"/>
                          <a:cs typeface="Times New Roman"/>
                        </a:rPr>
                        <a:t> Ж.С.;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Зав.ОПБ Динтаева Р.Ж.,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Зав.ОРИТ Аширов Е.Б.,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Зав.отделением новорожденных Нуранова С.А.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50">
                          <a:latin typeface="Times New Roman"/>
                          <a:ea typeface="Calibri"/>
                          <a:cs typeface="Times New Roman"/>
                        </a:rPr>
                        <a:t>Гланый врач Кенжебаева М.У.</a:t>
                      </a:r>
                      <a:endParaRPr lang="ru-RU" sz="9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7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Приказ №452 от 03.07.2012 года «О мерах совершенствования медицинской помощи беременным женщинам, роженицам,родильницам и женщинам фертильного возраста»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50" dirty="0">
                          <a:latin typeface="Times New Roman"/>
                          <a:ea typeface="Calibri"/>
                          <a:cs typeface="Times New Roman"/>
                        </a:rPr>
                        <a:t>I-XII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Зам.глав.врача-Амирова П.Т 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Calibri"/>
                          <a:cs typeface="Times New Roman"/>
                        </a:rPr>
                        <a:t>Зав.родильным отделением </a:t>
                      </a:r>
                      <a:r>
                        <a:rPr lang="ru-RU" sz="950" dirty="0" err="1">
                          <a:latin typeface="Times New Roman"/>
                          <a:ea typeface="Calibri"/>
                          <a:cs typeface="Times New Roman"/>
                        </a:rPr>
                        <a:t>Конырбаева</a:t>
                      </a:r>
                      <a:r>
                        <a:rPr lang="ru-RU" sz="950" dirty="0">
                          <a:latin typeface="Times New Roman"/>
                          <a:ea typeface="Calibri"/>
                          <a:cs typeface="Times New Roman"/>
                        </a:rPr>
                        <a:t> Г.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Зав. физиологией Керимбекова Ж.С.;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Зав.ОПБ Динтаева Р.Ж.,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зав.ОРИТ Аширов Е.Б.,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50" dirty="0">
                          <a:latin typeface="Times New Roman"/>
                          <a:ea typeface="Calibri"/>
                          <a:cs typeface="Times New Roman"/>
                        </a:rPr>
                        <a:t>Зав.отделением новорожденных Нуранова С.А.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50" dirty="0" err="1">
                          <a:latin typeface="Times New Roman"/>
                          <a:ea typeface="Calibri"/>
                          <a:cs typeface="Times New Roman"/>
                        </a:rPr>
                        <a:t>Гланый</a:t>
                      </a:r>
                      <a:r>
                        <a:rPr lang="ru-RU" sz="950" dirty="0">
                          <a:latin typeface="Times New Roman"/>
                          <a:ea typeface="Calibri"/>
                          <a:cs typeface="Times New Roman"/>
                        </a:rPr>
                        <a:t> врач </a:t>
                      </a:r>
                      <a:r>
                        <a:rPr lang="ru-RU" sz="950" dirty="0" err="1">
                          <a:latin typeface="Times New Roman"/>
                          <a:ea typeface="Calibri"/>
                          <a:cs typeface="Times New Roman"/>
                        </a:rPr>
                        <a:t>Кенжебаева</a:t>
                      </a:r>
                      <a:r>
                        <a:rPr lang="ru-RU" sz="950" dirty="0">
                          <a:latin typeface="Times New Roman"/>
                          <a:ea typeface="Calibri"/>
                          <a:cs typeface="Times New Roman"/>
                        </a:rPr>
                        <a:t> М.У.</a:t>
                      </a:r>
                      <a:endParaRPr lang="ru-RU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30619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5817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 ресурсы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07629"/>
            <a:ext cx="8229600" cy="498123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штатного расписания утверждено всего – 322,0 ставок, из них: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Врачей – 69,75 ст.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медицинский персонал – 131,5с 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Младший медицинский персонал –81,5 ст.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Административный персонал – 39,25 ст.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Категорийность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врачей составляет – 68,12 % 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Категорийность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мед.сестер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составила  - 52,8 %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46828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Совершенствование </a:t>
            </a:r>
            <a:r>
              <a:rPr lang="ru-RU" sz="1800" b="1" dirty="0">
                <a:solidFill>
                  <a:srgbClr val="002060"/>
                </a:solidFill>
              </a:rPr>
              <a:t>системы финансирования. </a:t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6601021"/>
              </p:ext>
            </p:extLst>
          </p:nvPr>
        </p:nvGraphicFramePr>
        <p:xfrm>
          <a:off x="357158" y="785794"/>
          <a:ext cx="8572559" cy="5357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695"/>
                <a:gridCol w="334577"/>
                <a:gridCol w="1143008"/>
                <a:gridCol w="2428892"/>
                <a:gridCol w="1857387"/>
              </a:tblGrid>
              <a:tr h="1550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Совершенствование медико-экономических тарифов на оказание медицинских услуг в рамках ГОБМП с включением в тариф расходов на приобретение медицинского оборудования.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Постоянно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главный бухгалтер Ли Чан Де. Е.А.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8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Усовершенствование системы мер по обеспечению  прозрачности  использования средств, выделяемых из государственного бюджета на оказание ГОБМП.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Постоянно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главный бухгалтер Ли Чан Де. Е.А.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Гл.врач Кенжебаева М.У.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49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Обеспечение строго подхода к сбору, каталогизированию и оценке потоков денежных средств.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Постоянно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главный бухгалтер Ли Чан Де. Е.А.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Гл.врач Кенжебаева М.У.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6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Совершенствование дифференцированной системы оплаты труда медицинских работников, ориентированной на коечный результат.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Постоянно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главный бухгалтер Ли Чан Де. Е.А.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Гл.врач Кенжебаева М.У.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5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Совершенствование системы учета средств, получаемых за оказание медицинских услуг на платной основе.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Постоянно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главный бухгалтер Ли Чан Де. Е.А.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51" marR="53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Гл.врач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Кенжебаева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М.У.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24379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54029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Правовая работа и государственные закупки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3450992"/>
              </p:ext>
            </p:extLst>
          </p:nvPr>
        </p:nvGraphicFramePr>
        <p:xfrm>
          <a:off x="539554" y="1124742"/>
          <a:ext cx="8175850" cy="525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662"/>
                <a:gridCol w="1830723"/>
                <a:gridCol w="1585421"/>
                <a:gridCol w="1335816"/>
                <a:gridCol w="1714527"/>
                <a:gridCol w="1342701"/>
              </a:tblGrid>
              <a:tr h="1314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Проведение закупок согласно плана государственных закупок.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Главный бухгалтер Ли Чан Де Е.А.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Гл.врач Кенжебаева М.У.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Своевременное заключение договоров.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Главный бухгалтер Ли Чан Де Е.А.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Гл.врач Кенжебаева М.У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1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6685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СвоевСвоевременное реагирование и работа    работа с недобросовестными поставщпоставщиками (нарушение сроков,качества и сроков)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Главный бухгалтер Ли Чан Де  Е.А.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Гл.врач Кенжебаева М.У.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4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Своевременное занесение договоров на портал ГЗ и их исполнение.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Главный бухгалтер Ли Чан Де Е.А.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Гл.врач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Кенжебаева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М.У.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41425" y="1970659"/>
            <a:ext cx="25519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63873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46828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Лекарственное обеспечение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6940392"/>
              </p:ext>
            </p:extLst>
          </p:nvPr>
        </p:nvGraphicFramePr>
        <p:xfrm>
          <a:off x="357158" y="1285860"/>
          <a:ext cx="8319868" cy="4837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119"/>
                <a:gridCol w="1862970"/>
                <a:gridCol w="1613350"/>
                <a:gridCol w="1359347"/>
                <a:gridCol w="1744729"/>
                <a:gridCol w="1366353"/>
              </a:tblGrid>
              <a:tr h="1520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Совершенствование системы обеспечения  качественными лекарственными средствами.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Провизор Сарсенбаева Ж.М.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Гл.врач Кенжебаева М.У.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5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системы оснащения современной медицинской техникой и их сервисного обслуживания.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Провизор Сарсенбаева Ж.М.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Гл.врач Кенжебаева М.У.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1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Совершенствование системы контроля качества в сфере обращения лекарственных средств, изделий медицинского назначения и медицинской техники.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Првизор Сарсенбаева Ж.М.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Гл.врач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Кенжебаева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М.У.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41425" y="1760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1890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Внутренний контроль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4103178"/>
              </p:ext>
            </p:extLst>
          </p:nvPr>
        </p:nvGraphicFramePr>
        <p:xfrm>
          <a:off x="323529" y="692696"/>
          <a:ext cx="8677627" cy="577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029"/>
                <a:gridCol w="2403244"/>
                <a:gridCol w="857256"/>
                <a:gridCol w="928694"/>
                <a:gridCol w="2786082"/>
                <a:gridCol w="1357322"/>
              </a:tblGrid>
              <a:tr h="965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Совершенствование конфидициального аудита «околопотерь» (критические состояния, когда женщину удалось спасти). На основании приказа МЗ РК от 29.12.2008г №695 «О внедрении конфидициального аудита материнской смертности и критических случаев в акушерской практике в РК».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По случаю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Вр.Кошенова 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Психолог Медеова К.Ш.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81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Для улучшения качества оказания медицинской помощи создана служба поддержки пациентов и внутреннего аудита согласно приказа МЗ РК №152 от 24.03.2011г «Об утверждении правил организации и проведения внутренней и внешней экспертиз качества медицинских услуг»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Зав.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тделени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ями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Керимбекова Ж.С.;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Динтаева Р.Ж.,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Аширов Е.Б.,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Нуранова С.А.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6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Своевременная качественная работа в рамках программы ЕНСЗ (качественная работа с порталами БГ,ЭРСБ,РПН КМИС).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Зав.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тделени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ями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Керимбекова Ж.С.;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Динтаева Р.Ж.,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Аширов Е.Б.,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Нуранова С.А.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Врач эксперт-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врач акушер-гинеколог Тлеугазы М.М.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Врач неонатолог- Симагамбетова А.К.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Оператор- Нурсейтова Ж.А.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Зам.глав.врача-Амирова П.Т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4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Разработка внутренних индикаторов оценки качества стационарной помощи в родильном доме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Внутренние индикаторы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26.01.2019г.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ам</a:t>
                      </a: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Врач эксперт-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Зам</a:t>
                      </a: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.глав.врача-Амирова П.Т.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90763" y="944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550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60672" cy="125915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Преемственность в работе + качественная медицинская помощь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48" y="1285861"/>
            <a:ext cx="4678240" cy="5357850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Здоровье матери и ребенка напрямую зависит от качества медицинской помощи, оказываемой 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на этапе антенатального ухода, родильного дома и постнатального ухода. </a:t>
            </a:r>
          </a:p>
          <a:p>
            <a:pPr marL="114300" indent="0">
              <a:buNone/>
            </a:pPr>
            <a:endParaRPr lang="ru-RU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Качество </a:t>
            </a:r>
            <a:r>
              <a:rPr lang="ru-RU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помощи представляет собой результат комплексного использования разнообразных медицинских технологий, где </a:t>
            </a:r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эффективность и безопасность вмешательства выходят на первый план.</a:t>
            </a:r>
            <a:r>
              <a:rPr lang="ru-RU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  </a:t>
            </a:r>
            <a:endParaRPr lang="en-US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endParaRPr lang="en-US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endParaRPr lang="en-US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endParaRPr lang="en-US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endParaRPr lang="ru-RU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endParaRPr lang="ru-RU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Главный врач         </a:t>
            </a:r>
            <a:r>
              <a:rPr lang="ru-RU" sz="2000" b="1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Кенжебаева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М.У.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Рисунок 4" descr="http://mk-kz.kz/upload/article_images/09/2e/9c/495_3124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392909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205978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6662" y="214290"/>
          <a:ext cx="8651618" cy="3208491"/>
        </p:xfrm>
        <a:graphic>
          <a:graphicData uri="http://schemas.openxmlformats.org/drawingml/2006/table">
            <a:tbl>
              <a:tblPr/>
              <a:tblGrid>
                <a:gridCol w="1517150"/>
                <a:gridCol w="1092993"/>
                <a:gridCol w="1065294"/>
                <a:gridCol w="1065294"/>
                <a:gridCol w="1147817"/>
                <a:gridCol w="2763070"/>
              </a:tblGrid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штатному расписанию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Общее кол-во работающих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Фактически работающие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Декретники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Вакансии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69,75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Анестезиолог –реаниматолог – 4,25</a:t>
                      </a:r>
                    </a:p>
                    <a:p>
                      <a:pPr lvl="0"/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Детский  анестезиолог-реаниматолог 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2,75 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Неонатолог -1,5</a:t>
                      </a:r>
                    </a:p>
                    <a:p>
                      <a:pPr lvl="0"/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Лаборант-3,0</a:t>
                      </a:r>
                    </a:p>
                    <a:p>
                      <a:pPr lvl="0"/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-0,5</a:t>
                      </a:r>
                    </a:p>
                    <a:p>
                      <a:pPr lvl="0"/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Эксперт -1,0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Средние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Младши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АХЧ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39,25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322,0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41218" y="4360065"/>
          <a:ext cx="3672408" cy="179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788024" y="4437113"/>
          <a:ext cx="4104456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372200" y="191683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-90487" y="3295650"/>
            <a:ext cx="2616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5" y="3714753"/>
          <a:ext cx="8429683" cy="2714643"/>
        </p:xfrm>
        <a:graphic>
          <a:graphicData uri="http://schemas.openxmlformats.org/drawingml/2006/table">
            <a:tbl>
              <a:tblPr/>
              <a:tblGrid>
                <a:gridCol w="1558429"/>
                <a:gridCol w="566701"/>
                <a:gridCol w="1469882"/>
                <a:gridCol w="1320616"/>
                <a:gridCol w="1100514"/>
                <a:gridCol w="1138463"/>
                <a:gridCol w="1275078"/>
              </a:tblGrid>
              <a:tr h="98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Медицинские работники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.01.2019 г. Из них с категориями %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Вторая </a:t>
                      </a: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специалиста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Врачи, провизор: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(68,12%)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(21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%)</a:t>
                      </a: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(34,5%)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(12,7%)</a:t>
                      </a: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(30%)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4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Медсестры, акушерки, лаборанты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(52,8%)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</a:t>
                      </a: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(36,1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 (9,9%)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(6,8%)</a:t>
                      </a:r>
                    </a:p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(47,1%)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64" marR="4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7" name="Objec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97104382"/>
              </p:ext>
            </p:extLst>
          </p:nvPr>
        </p:nvGraphicFramePr>
        <p:xfrm>
          <a:off x="4572000" y="500042"/>
          <a:ext cx="4216400" cy="3071835"/>
        </p:xfrm>
        <a:graphic>
          <a:graphicData uri="http://schemas.openxmlformats.org/presentationml/2006/ole">
            <p:oleObj spid="_x0000_s1026" name="Worksheet" r:id="rId4" imgW="2571750" imgH="1790790" progId="Excel.Sheet.8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3887273" cy="2965062"/>
        </p:xfrm>
        <a:graphic>
          <a:graphicData uri="http://schemas.openxmlformats.org/presentationml/2006/ole">
            <p:oleObj spid="_x0000_s1027" name="Worksheet" r:id="rId5" imgW="2200230" imgH="1371600" progId="Excel.Shee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50" y="285750"/>
            <a:ext cx="8286750" cy="207168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атериально- техническая база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эффективности использования основных средств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Анализ оснащенности медицинской техникой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47107" name="Rectangle 1"/>
          <p:cNvSpPr>
            <a:spLocks noChangeArrowheads="1"/>
          </p:cNvSpPr>
          <p:nvPr/>
        </p:nvSpPr>
        <p:spPr bwMode="auto">
          <a:xfrm>
            <a:off x="0" y="4158953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/>
            <a:r>
              <a:rPr lang="ru-RU" sz="1600" b="1" dirty="0">
                <a:cs typeface="Times New Roman" pitchFamily="18" charset="0"/>
              </a:rPr>
              <a:t> </a:t>
            </a:r>
            <a:endParaRPr lang="ru-RU" sz="1600" b="1" dirty="0"/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Приобретено медицинское оборудование за счет средств местного бюджета: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2017 году на сумму 235727,01 тыс. тенге в количестве 109 единиц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В2018 году на сумму 217196,29 тыс.тенге в количестве 178 единиц.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2776467"/>
          <a:ext cx="6509593" cy="1081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247"/>
                <a:gridCol w="2000264"/>
                <a:gridCol w="2786082"/>
              </a:tblGrid>
              <a:tr h="684921">
                <a:tc>
                  <a:txBody>
                    <a:bodyPr/>
                    <a:lstStyle/>
                    <a:p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2017г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64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74,1%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74,22%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7" y="1857364"/>
          <a:ext cx="8001056" cy="4684291"/>
        </p:xfrm>
        <a:graphic>
          <a:graphicData uri="http://schemas.openxmlformats.org/drawingml/2006/table">
            <a:tbl>
              <a:tblPr/>
              <a:tblGrid>
                <a:gridCol w="3909498"/>
                <a:gridCol w="1077986"/>
                <a:gridCol w="1077986"/>
                <a:gridCol w="1015703"/>
                <a:gridCol w="919883"/>
              </a:tblGrid>
              <a:tr h="16328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Специфика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2017 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% к общему расходу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% к общему расходу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88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ФОТ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395 157,31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365 912,70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Приобретение продуктов питания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25 764,00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8 519,80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7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Приобретение медикаментов и прочих средств медицинского назначения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267 310,18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Коммунальные услуги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39 982,00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48 882,50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Прочее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153 466,39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136 249,62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ВСЕГО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834 369,70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826 874,80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5" y="1032061"/>
          <a:ext cx="7858179" cy="5738494"/>
        </p:xfrm>
        <a:graphic>
          <a:graphicData uri="http://schemas.openxmlformats.org/drawingml/2006/table">
            <a:tbl>
              <a:tblPr/>
              <a:tblGrid>
                <a:gridCol w="1712334"/>
                <a:gridCol w="574770"/>
                <a:gridCol w="1113617"/>
                <a:gridCol w="574770"/>
                <a:gridCol w="1209411"/>
                <a:gridCol w="1209411"/>
                <a:gridCol w="1463866"/>
              </a:tblGrid>
              <a:tr h="55071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Bookman Old Style"/>
                        </a:rPr>
                        <a:t>2017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предъявлено к оплате 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принято к оплате по актам выполненных работ 2017 год 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отклонение  (дефект) 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Bookman Old Style"/>
                        </a:rPr>
                        <a:t>год 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2017 год 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68" marR="5668" marT="5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количество случаев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Сумма 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количество случаев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сумма 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количество случаев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сумма 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</a:tr>
              <a:tr h="185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ИТОГО 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9704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816 615,90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D0D0D"/>
                          </a:solidFill>
                          <a:latin typeface="Bookman Old Style"/>
                        </a:rPr>
                        <a:t>9699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807 445,62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9 170,28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</a:tr>
              <a:tr h="364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процент дефектов за 2017 год составил 0,05 %</a:t>
                      </a:r>
                    </a:p>
                  </a:txBody>
                  <a:tcPr marL="5668" marR="5668" marT="5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032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C00000"/>
                          </a:solidFill>
                          <a:latin typeface="Bookman Old Style"/>
                        </a:rPr>
                        <a:t>2018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предъявлено к оплате 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принято к оплате по актам выполненных работ 2018 год 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отклонение  (дефект) 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34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C00000"/>
                          </a:solidFill>
                          <a:latin typeface="Bookman Old Style"/>
                        </a:rPr>
                        <a:t>год 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2018 год 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68" marR="5668" marT="5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количество случаев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Сумма 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количество случаев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сумма 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количество случаев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сумма 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</a:tr>
              <a:tr h="185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ДКМУ </a:t>
                      </a:r>
                    </a:p>
                  </a:txBody>
                  <a:tcPr marL="5668" marR="5668" marT="5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432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32857,3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432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32857,3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</a:tr>
              <a:tr h="786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НАО Фонд социального медицинского страхования</a:t>
                      </a:r>
                    </a:p>
                  </a:txBody>
                  <a:tcPr marL="5668" marR="5668" marT="5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9301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796513,7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9276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785121,86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25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11391,84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</a:tr>
              <a:tr h="185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ИТОГО </a:t>
                      </a:r>
                    </a:p>
                  </a:txBody>
                  <a:tcPr marL="5668" marR="5668" marT="5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9733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829371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9708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817979,16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25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11391,84</a:t>
                      </a:r>
                    </a:p>
                  </a:txBody>
                  <a:tcPr marL="5668" marR="5668" marT="56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/>
                    </a:solidFill>
                  </a:tcPr>
                </a:tc>
              </a:tr>
              <a:tr h="14304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4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процент дефектов за 2018 год составил 0,25 %</a:t>
                      </a:r>
                    </a:p>
                  </a:txBody>
                  <a:tcPr marL="5668" marR="5668" marT="5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8" marR="5668" marT="5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9487</TotalTime>
  <Words>4432</Words>
  <PresentationFormat>Экран (4:3)</PresentationFormat>
  <Paragraphs>1459</Paragraphs>
  <Slides>44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Поток</vt:lpstr>
      <vt:lpstr>Worksheet</vt:lpstr>
      <vt:lpstr>       Конъюнктурный отчет  за  2018год.  </vt:lpstr>
      <vt:lpstr>Структурные подразделения и мощность родильного дома</vt:lpstr>
      <vt:lpstr>Слайд 3</vt:lpstr>
      <vt:lpstr>Кадровые ресурсы </vt:lpstr>
      <vt:lpstr>Слайд 5</vt:lpstr>
      <vt:lpstr>Слайд 6</vt:lpstr>
      <vt:lpstr>  Материально- техническая база  Оценка эффективности использования основных средств Анализ оснащенности медицинской техникой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Уровень перинатальной смертности</vt:lpstr>
      <vt:lpstr>Общая летальность по весовой категории и нозологии за  2017г.  в  сравнений 2018г.  родильный дом г. Шымкент </vt:lpstr>
      <vt:lpstr>Структура мертворождаемости по весовой категории за   2017г.  в сравнении с 2018г.                                                                                                                                                                                                По специфическому показателю отвечает на вопрос ЧТО МЫ ДЕЛАЕМ? </vt:lpstr>
      <vt:lpstr>Слайд 18</vt:lpstr>
      <vt:lpstr>Выполнение плана по госзаказу 2017 - 2018гг </vt:lpstr>
      <vt:lpstr>Расходы на одного стационарного больного</vt:lpstr>
      <vt:lpstr>Анализ использования бюджетных средств за 2017-2018ГГ </vt:lpstr>
      <vt:lpstr> Совершенствование новых технологий</vt:lpstr>
      <vt:lpstr>Выполнение плана работы.</vt:lpstr>
      <vt:lpstr>Основные медико-экономические показатели</vt:lpstr>
      <vt:lpstr>Анализ использования коечного фонда</vt:lpstr>
      <vt:lpstr>Качественные показатели за 12 месяцев 2017-2018гг. </vt:lpstr>
      <vt:lpstr>Показатели мертворождаемости,  ранней неонатальной смертности и  перинатальной смертности. </vt:lpstr>
      <vt:lpstr>Случаи летальности  переведенных детей на 3 уровень</vt:lpstr>
      <vt:lpstr>Слайд 29</vt:lpstr>
      <vt:lpstr>Слайд 30</vt:lpstr>
      <vt:lpstr>Численность населения, количество родов и мертворожденных по поликлиникам  </vt:lpstr>
      <vt:lpstr>Анализ мертворождения в разрезе поликлиник</vt:lpstr>
      <vt:lpstr>Анализ кровотечений за  2017-2018гг. </vt:lpstr>
      <vt:lpstr>Проблемы родильного дома на сегодняшний день.</vt:lpstr>
      <vt:lpstr>  В целях снижения материнской смертности, мертворождаемости и в целом перинатальной смертности намечены  следующие задачи:  </vt:lpstr>
      <vt:lpstr>                     Задачи и планы на 2019год </vt:lpstr>
      <vt:lpstr>Работа с программами в области здравоохранения</vt:lpstr>
      <vt:lpstr>Участие в работе координационного совета </vt:lpstr>
      <vt:lpstr>Лечебно-профилактическая работа</vt:lpstr>
      <vt:lpstr>       Совершенствование системы финансирования.  </vt:lpstr>
      <vt:lpstr>Правовая работа и государственные закупки</vt:lpstr>
      <vt:lpstr>Лекарственное обеспечение</vt:lpstr>
      <vt:lpstr>Внутренний контроль</vt:lpstr>
      <vt:lpstr>Преемственность в работе + качественная медицинская помощь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ГККП «Шымкентский городской родильный дом №2»</dc:title>
  <dc:creator>Администратор</dc:creator>
  <cp:lastModifiedBy>Roddmom-pc-epidem</cp:lastModifiedBy>
  <cp:revision>1110</cp:revision>
  <dcterms:modified xsi:type="dcterms:W3CDTF">2019-09-13T08:19:54Z</dcterms:modified>
</cp:coreProperties>
</file>